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56" r:id="rId2"/>
    <p:sldId id="257" r:id="rId3"/>
    <p:sldId id="258" r:id="rId4"/>
    <p:sldId id="259" r:id="rId5"/>
    <p:sldId id="260" r:id="rId6"/>
    <p:sldId id="303" r:id="rId7"/>
    <p:sldId id="263" r:id="rId8"/>
    <p:sldId id="304" r:id="rId9"/>
    <p:sldId id="267" r:id="rId10"/>
    <p:sldId id="268" r:id="rId11"/>
    <p:sldId id="269" r:id="rId12"/>
    <p:sldId id="270" r:id="rId13"/>
    <p:sldId id="271" r:id="rId14"/>
    <p:sldId id="272" r:id="rId15"/>
    <p:sldId id="305" r:id="rId16"/>
    <p:sldId id="306" r:id="rId17"/>
    <p:sldId id="274" r:id="rId18"/>
    <p:sldId id="307" r:id="rId19"/>
    <p:sldId id="276" r:id="rId20"/>
    <p:sldId id="277" r:id="rId21"/>
    <p:sldId id="308" r:id="rId22"/>
    <p:sldId id="279" r:id="rId23"/>
    <p:sldId id="309" r:id="rId24"/>
    <p:sldId id="310" r:id="rId25"/>
    <p:sldId id="311" r:id="rId26"/>
    <p:sldId id="312" r:id="rId27"/>
    <p:sldId id="313" r:id="rId28"/>
    <p:sldId id="285"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288" r:id="rId56"/>
    <p:sldId id="298" r:id="rId57"/>
    <p:sldId id="340" r:id="rId58"/>
    <p:sldId id="341" r:id="rId59"/>
    <p:sldId id="342" r:id="rId60"/>
    <p:sldId id="299" r:id="rId61"/>
    <p:sldId id="343" r:id="rId62"/>
    <p:sldId id="300" r:id="rId63"/>
    <p:sldId id="301" r:id="rId64"/>
    <p:sldId id="345" r:id="rId65"/>
    <p:sldId id="344" r:id="rId66"/>
    <p:sldId id="302" r:id="rId67"/>
    <p:sldId id="281" r:id="rId68"/>
    <p:sldId id="262" r:id="rId69"/>
    <p:sldId id="264" r:id="rId70"/>
    <p:sldId id="265" r:id="rId71"/>
    <p:sldId id="266" r:id="rId72"/>
    <p:sldId id="273" r:id="rId73"/>
    <p:sldId id="275" r:id="rId74"/>
    <p:sldId id="284" r:id="rId75"/>
    <p:sldId id="278" r:id="rId76"/>
    <p:sldId id="280" r:id="rId77"/>
    <p:sldId id="282" r:id="rId78"/>
    <p:sldId id="283" r:id="rId79"/>
    <p:sldId id="287" r:id="rId80"/>
    <p:sldId id="286" r:id="rId81"/>
    <p:sldId id="292" r:id="rId82"/>
    <p:sldId id="289" r:id="rId83"/>
    <p:sldId id="291" r:id="rId84"/>
    <p:sldId id="346" r:id="rId85"/>
    <p:sldId id="290" r:id="rId86"/>
    <p:sldId id="293" r:id="rId87"/>
    <p:sldId id="294" r:id="rId88"/>
    <p:sldId id="295" r:id="rId89"/>
    <p:sldId id="296" r:id="rId90"/>
    <p:sldId id="297" r:id="rId9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4F6A"/>
    <a:srgbClr val="81785D"/>
    <a:srgbClr val="87958D"/>
    <a:srgbClr val="A3A3A3"/>
    <a:srgbClr val="EDAD45"/>
    <a:srgbClr val="E99B1B"/>
    <a:srgbClr val="F1BF6F"/>
    <a:srgbClr val="A8AB9E"/>
    <a:srgbClr val="607E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D89E27-7F35-4938-B223-4C4AAD3A9B1E}" v="1" dt="2024-11-13T21:37:26.3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1" d="100"/>
          <a:sy n="91" d="100"/>
        </p:scale>
        <p:origin x="12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98"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is Boukouvalas" userId="9e228f90-9509-4c3c-bb10-a5fe9ab264ad" providerId="ADAL" clId="{96D89E27-7F35-4938-B223-4C4AAD3A9B1E}"/>
    <pc:docChg chg="custSel modSld">
      <pc:chgData name="Zois Boukouvalas" userId="9e228f90-9509-4c3c-bb10-a5fe9ab264ad" providerId="ADAL" clId="{96D89E27-7F35-4938-B223-4C4AAD3A9B1E}" dt="2024-11-13T21:37:26.395" v="1" actId="1076"/>
      <pc:docMkLst>
        <pc:docMk/>
      </pc:docMkLst>
      <pc:sldChg chg="delSp modSp mod delAnim">
        <pc:chgData name="Zois Boukouvalas" userId="9e228f90-9509-4c3c-bb10-a5fe9ab264ad" providerId="ADAL" clId="{96D89E27-7F35-4938-B223-4C4AAD3A9B1E}" dt="2024-11-13T21:37:26.395" v="1" actId="1076"/>
        <pc:sldMkLst>
          <pc:docMk/>
          <pc:sldMk cId="3093922663" sldId="273"/>
        </pc:sldMkLst>
        <pc:spChg chg="mod">
          <ac:chgData name="Zois Boukouvalas" userId="9e228f90-9509-4c3c-bb10-a5fe9ab264ad" providerId="ADAL" clId="{96D89E27-7F35-4938-B223-4C4AAD3A9B1E}" dt="2024-11-13T21:37:26.395" v="1" actId="1076"/>
          <ac:spMkLst>
            <pc:docMk/>
            <pc:sldMk cId="3093922663" sldId="273"/>
            <ac:spMk id="16" creationId="{A46223A9-0251-A49F-8903-C89A20FE93B7}"/>
          </ac:spMkLst>
        </pc:spChg>
        <pc:picChg chg="del">
          <ac:chgData name="Zois Boukouvalas" userId="9e228f90-9509-4c3c-bb10-a5fe9ab264ad" providerId="ADAL" clId="{96D89E27-7F35-4938-B223-4C4AAD3A9B1E}" dt="2024-11-13T21:37:21.013" v="0" actId="478"/>
          <ac:picMkLst>
            <pc:docMk/>
            <pc:sldMk cId="3093922663" sldId="273"/>
            <ac:picMk id="17" creationId="{5F8E807C-9B62-E7DB-11A0-0A548C4AD36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7297A-C1AA-44B7-BBE9-099A45391D7D}" type="datetimeFigureOut">
              <a:rPr lang="en-US" smtClean="0"/>
              <a:t>11/13/2024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2DC435-E61D-439C-AA7D-41877F20BC28}" type="slidenum">
              <a:rPr lang="en-US" smtClean="0"/>
              <a:t>‹#›</a:t>
            </a:fld>
            <a:endParaRPr lang="en-US"/>
          </a:p>
        </p:txBody>
      </p:sp>
    </p:spTree>
    <p:extLst>
      <p:ext uri="{BB962C8B-B14F-4D97-AF65-F5344CB8AC3E}">
        <p14:creationId xmlns:p14="http://schemas.microsoft.com/office/powerpoint/2010/main" val="2921157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2DC435-E61D-439C-AA7D-41877F20BC28}" type="slidenum">
              <a:rPr lang="en-US" smtClean="0"/>
              <a:t>83</a:t>
            </a:fld>
            <a:endParaRPr lang="en-US"/>
          </a:p>
        </p:txBody>
      </p:sp>
    </p:spTree>
    <p:extLst>
      <p:ext uri="{BB962C8B-B14F-4D97-AF65-F5344CB8AC3E}">
        <p14:creationId xmlns:p14="http://schemas.microsoft.com/office/powerpoint/2010/main" val="3372942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prstGeom prst="rect">
            <a:avLst/>
          </a:prstGeo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baseline="0">
                <a:ln>
                  <a:noFill/>
                </a:ln>
                <a:solidFill>
                  <a:srgbClr val="E99B1B"/>
                </a:solidFill>
                <a:effectLst>
                  <a:outerShdw blurRad="38100" dist="25400" dir="5400000" algn="tl" rotWithShape="0">
                    <a:srgbClr val="000000">
                      <a:alpha val="43000"/>
                    </a:srgbClr>
                  </a:outerShdw>
                </a:effectLst>
                <a:latin typeface="+mj-lt"/>
                <a:ea typeface="+mj-ea"/>
                <a:cs typeface="+mj-cs"/>
              </a:defRPr>
            </a:lvl1pPr>
          </a:lstStyle>
          <a:p>
            <a:r>
              <a:rPr lang="en-US" dirty="0"/>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rgbClr val="3B4F6A"/>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extLst>
      <p:ext uri="{BB962C8B-B14F-4D97-AF65-F5344CB8AC3E}">
        <p14:creationId xmlns:p14="http://schemas.microsoft.com/office/powerpoint/2010/main" val="4016460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12093"/>
            <a:ext cx="8229600" cy="1143000"/>
          </a:xfrm>
          <a:prstGeom prst="rect">
            <a:avLst/>
          </a:prstGeom>
        </p:spPr>
        <p:txBody>
          <a:bodyPr/>
          <a:lstStyle>
            <a:lvl1pPr>
              <a:defRPr b="0" strike="noStrike" baseline="0">
                <a:solidFill>
                  <a:srgbClr val="EDAD45"/>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9"/>
          <p:cNvSpPr>
            <a:spLocks noGrp="1"/>
          </p:cNvSpPr>
          <p:nvPr>
            <p:ph type="dt" sz="half" idx="10"/>
          </p:nvPr>
        </p:nvSpPr>
        <p:spPr>
          <a:xfrm>
            <a:off x="-10050" y="6418742"/>
            <a:ext cx="2133600" cy="365125"/>
          </a:xfrm>
          <a:prstGeom prst="rect">
            <a:avLst/>
          </a:prstGeom>
        </p:spPr>
        <p:txBody>
          <a:bodyPr/>
          <a:lstStyle>
            <a:lvl1pPr>
              <a:defRPr sz="1050">
                <a:solidFill>
                  <a:srgbClr val="3B4F6A"/>
                </a:solidFill>
              </a:defRPr>
            </a:lvl1pPr>
          </a:lstStyle>
          <a:p>
            <a:r>
              <a:rPr lang="en-US" dirty="0"/>
              <a:t>IEEE </a:t>
            </a:r>
            <a:r>
              <a:rPr lang="en-US" dirty="0" err="1"/>
              <a:t>BigData</a:t>
            </a:r>
            <a:r>
              <a:rPr lang="en-US" dirty="0"/>
              <a:t> 2024</a:t>
            </a:r>
          </a:p>
        </p:txBody>
      </p:sp>
      <p:sp>
        <p:nvSpPr>
          <p:cNvPr id="5" name="Footer Placeholder 21"/>
          <p:cNvSpPr>
            <a:spLocks noGrp="1"/>
          </p:cNvSpPr>
          <p:nvPr>
            <p:ph type="ftr" sz="quarter" idx="11"/>
          </p:nvPr>
        </p:nvSpPr>
        <p:spPr>
          <a:xfrm>
            <a:off x="2895600" y="6411917"/>
            <a:ext cx="3352800" cy="365125"/>
          </a:xfrm>
          <a:prstGeom prst="rect">
            <a:avLst/>
          </a:prstGeom>
        </p:spPr>
        <p:txBody>
          <a:bodyPr/>
          <a:lstStyle>
            <a:lvl1pPr>
              <a:defRPr>
                <a:solidFill>
                  <a:srgbClr val="3B4F6A"/>
                </a:solidFill>
              </a:defRPr>
            </a:lvl1pPr>
          </a:lstStyle>
          <a:p>
            <a:r>
              <a:rPr lang="en-US" dirty="0"/>
              <a:t>Machine Learning Evaluation: </a:t>
            </a:r>
          </a:p>
          <a:p>
            <a:r>
              <a:rPr lang="en-US" dirty="0"/>
              <a:t>Implementing Responsible and Reliable AI</a:t>
            </a:r>
          </a:p>
        </p:txBody>
      </p:sp>
      <p:sp>
        <p:nvSpPr>
          <p:cNvPr id="6" name="Slide Number Placeholder 17"/>
          <p:cNvSpPr>
            <a:spLocks noGrp="1"/>
          </p:cNvSpPr>
          <p:nvPr>
            <p:ph type="sldNum" sz="quarter" idx="12"/>
          </p:nvPr>
        </p:nvSpPr>
        <p:spPr>
          <a:xfrm>
            <a:off x="6444208" y="6418742"/>
            <a:ext cx="2242592" cy="365125"/>
          </a:xfrm>
          <a:prstGeom prst="rect">
            <a:avLst/>
          </a:prstGeom>
        </p:spPr>
        <p:txBody>
          <a:bodyPr/>
          <a:lstStyle>
            <a:lvl1pPr algn="r">
              <a:defRPr sz="1050">
                <a:solidFill>
                  <a:schemeClr val="tx1"/>
                </a:solidFill>
              </a:defRPr>
            </a:lvl1pPr>
          </a:lstStyle>
          <a:p>
            <a:fld id="{0F9E59AD-4094-455D-83E1-70C030773ECA}" type="slidenum">
              <a:rPr lang="en-US" smtClean="0"/>
              <a:pPr/>
              <a:t>‹#›</a:t>
            </a:fld>
            <a:endParaRPr lang="en-US" dirty="0"/>
          </a:p>
        </p:txBody>
      </p:sp>
    </p:spTree>
    <p:extLst>
      <p:ext uri="{BB962C8B-B14F-4D97-AF65-F5344CB8AC3E}">
        <p14:creationId xmlns:p14="http://schemas.microsoft.com/office/powerpoint/2010/main" val="1763802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00599"/>
            <a:ext cx="8229600" cy="1143000"/>
          </a:xfrm>
          <a:prstGeom prst="rect">
            <a:avLst/>
          </a:prstGeom>
        </p:spPr>
        <p:txBody>
          <a:bodyPr/>
          <a:lstStyle>
            <a:lvl1pPr>
              <a:defRPr sz="3600" b="0">
                <a:solidFill>
                  <a:srgbClr val="EDAD45"/>
                </a:solidFill>
              </a:defRPr>
            </a:lvl1pPr>
          </a:lstStyle>
          <a:p>
            <a:r>
              <a:rPr lang="en-US" dirty="0"/>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920085"/>
            <a:ext cx="4038600" cy="4434840"/>
          </a:xfrm>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9"/>
          <p:cNvSpPr>
            <a:spLocks noGrp="1"/>
          </p:cNvSpPr>
          <p:nvPr>
            <p:ph type="dt" sz="half" idx="10"/>
          </p:nvPr>
        </p:nvSpPr>
        <p:spPr>
          <a:xfrm>
            <a:off x="-36512" y="6427926"/>
            <a:ext cx="2133600" cy="365125"/>
          </a:xfrm>
          <a:prstGeom prst="rect">
            <a:avLst/>
          </a:prstGeom>
        </p:spPr>
        <p:txBody>
          <a:bodyPr/>
          <a:lstStyle>
            <a:lvl1pPr>
              <a:defRPr/>
            </a:lvl1pPr>
          </a:lstStyle>
          <a:p>
            <a:r>
              <a:rPr lang="en-US" dirty="0"/>
              <a:t>IEEE </a:t>
            </a:r>
            <a:r>
              <a:rPr lang="en-US" dirty="0" err="1"/>
              <a:t>BigData</a:t>
            </a:r>
            <a:r>
              <a:rPr lang="en-US" dirty="0"/>
              <a:t> 2024</a:t>
            </a:r>
          </a:p>
        </p:txBody>
      </p:sp>
      <p:sp>
        <p:nvSpPr>
          <p:cNvPr id="6" name="Footer Placeholder 21"/>
          <p:cNvSpPr>
            <a:spLocks noGrp="1"/>
          </p:cNvSpPr>
          <p:nvPr>
            <p:ph type="ftr" sz="quarter" idx="11"/>
          </p:nvPr>
        </p:nvSpPr>
        <p:spPr>
          <a:xfrm>
            <a:off x="2895600" y="6427926"/>
            <a:ext cx="3352800" cy="365125"/>
          </a:xfrm>
          <a:prstGeom prst="rect">
            <a:avLst/>
          </a:prstGeom>
        </p:spPr>
        <p:txBody>
          <a:bodyPr/>
          <a:lstStyle>
            <a:lvl1pPr>
              <a:defRPr>
                <a:solidFill>
                  <a:srgbClr val="3B4F6A"/>
                </a:solidFill>
              </a:defRPr>
            </a:lvl1pPr>
          </a:lstStyle>
          <a:p>
            <a:r>
              <a:rPr lang="en-US" dirty="0"/>
              <a:t>Machine Learning Evaluation: </a:t>
            </a:r>
          </a:p>
          <a:p>
            <a:r>
              <a:rPr lang="en-US" dirty="0"/>
              <a:t>Implementing Responsible and Reliable AI</a:t>
            </a:r>
          </a:p>
        </p:txBody>
      </p:sp>
      <p:sp>
        <p:nvSpPr>
          <p:cNvPr id="7" name="Slide Number Placeholder 17"/>
          <p:cNvSpPr>
            <a:spLocks noGrp="1"/>
          </p:cNvSpPr>
          <p:nvPr>
            <p:ph type="sldNum" sz="quarter" idx="12"/>
          </p:nvPr>
        </p:nvSpPr>
        <p:spPr>
          <a:xfrm>
            <a:off x="6516217" y="6427926"/>
            <a:ext cx="2242592" cy="365125"/>
          </a:xfrm>
          <a:prstGeom prst="rect">
            <a:avLst/>
          </a:prstGeom>
        </p:spPr>
        <p:txBody>
          <a:bodyPr/>
          <a:lstStyle>
            <a:lvl1pPr>
              <a:defRPr>
                <a:solidFill>
                  <a:schemeClr val="tx1"/>
                </a:solidFill>
              </a:defRPr>
            </a:lvl1pPr>
          </a:lstStyle>
          <a:p>
            <a:fld id="{0F9E59AD-4094-455D-83E1-70C030773ECA}" type="slidenum">
              <a:rPr lang="en-US" smtClean="0"/>
              <a:pPr/>
              <a:t>‹#›</a:t>
            </a:fld>
            <a:endParaRPr lang="en-US" dirty="0"/>
          </a:p>
        </p:txBody>
      </p:sp>
    </p:spTree>
    <p:extLst>
      <p:ext uri="{BB962C8B-B14F-4D97-AF65-F5344CB8AC3E}">
        <p14:creationId xmlns:p14="http://schemas.microsoft.com/office/powerpoint/2010/main" val="39875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7021" y="345165"/>
            <a:ext cx="8305800" cy="1143000"/>
          </a:xfrm>
          <a:prstGeom prst="rect">
            <a:avLst/>
          </a:prstGeo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600" b="0">
                <a:ln>
                  <a:noFill/>
                </a:ln>
                <a:solidFill>
                  <a:srgbClr val="EDAD45"/>
                </a:solidFill>
                <a:effectLst/>
                <a:latin typeface="+mj-lt"/>
                <a:ea typeface="+mj-ea"/>
                <a:cs typeface="+mj-cs"/>
              </a:defRPr>
            </a:lvl1pPr>
          </a:lstStyle>
          <a:p>
            <a:r>
              <a:rPr lang="en-US" dirty="0"/>
              <a:t>Click to edit Master title style</a:t>
            </a:r>
          </a:p>
        </p:txBody>
      </p:sp>
      <p:sp>
        <p:nvSpPr>
          <p:cNvPr id="3" name="Date Placeholder 9"/>
          <p:cNvSpPr>
            <a:spLocks noGrp="1"/>
          </p:cNvSpPr>
          <p:nvPr>
            <p:ph type="dt" sz="half" idx="10"/>
          </p:nvPr>
        </p:nvSpPr>
        <p:spPr>
          <a:xfrm>
            <a:off x="0" y="6453339"/>
            <a:ext cx="2133600" cy="365125"/>
          </a:xfrm>
          <a:prstGeom prst="rect">
            <a:avLst/>
          </a:prstGeom>
        </p:spPr>
        <p:txBody>
          <a:bodyPr/>
          <a:lstStyle>
            <a:lvl1pPr>
              <a:defRPr/>
            </a:lvl1pPr>
          </a:lstStyle>
          <a:p>
            <a:r>
              <a:rPr lang="en-US"/>
              <a:t>IEEE BigData 2024</a:t>
            </a:r>
          </a:p>
        </p:txBody>
      </p:sp>
      <p:sp>
        <p:nvSpPr>
          <p:cNvPr id="4" name="Footer Placeholder 21"/>
          <p:cNvSpPr>
            <a:spLocks noGrp="1"/>
          </p:cNvSpPr>
          <p:nvPr>
            <p:ph type="ftr" sz="quarter" idx="11"/>
          </p:nvPr>
        </p:nvSpPr>
        <p:spPr>
          <a:xfrm>
            <a:off x="2895600" y="6453338"/>
            <a:ext cx="3352800" cy="365125"/>
          </a:xfrm>
          <a:prstGeom prst="rect">
            <a:avLst/>
          </a:prstGeom>
        </p:spPr>
        <p:txBody>
          <a:bodyPr/>
          <a:lstStyle>
            <a:lvl1pPr>
              <a:defRPr/>
            </a:lvl1pPr>
          </a:lstStyle>
          <a:p>
            <a:r>
              <a:rPr lang="en-US" dirty="0"/>
              <a:t>Machine Learning Evaluation: </a:t>
            </a:r>
          </a:p>
          <a:p>
            <a:r>
              <a:rPr lang="en-US" dirty="0"/>
              <a:t>Implementing Responsible and Reliable AI</a:t>
            </a:r>
          </a:p>
        </p:txBody>
      </p:sp>
      <p:sp>
        <p:nvSpPr>
          <p:cNvPr id="5" name="Slide Number Placeholder 17"/>
          <p:cNvSpPr>
            <a:spLocks noGrp="1"/>
          </p:cNvSpPr>
          <p:nvPr>
            <p:ph type="sldNum" sz="quarter" idx="12"/>
          </p:nvPr>
        </p:nvSpPr>
        <p:spPr>
          <a:xfrm>
            <a:off x="6660232" y="6453338"/>
            <a:ext cx="2242592" cy="365125"/>
          </a:xfrm>
          <a:prstGeom prst="rect">
            <a:avLst/>
          </a:prstGeom>
        </p:spPr>
        <p:txBody>
          <a:bodyPr/>
          <a:lstStyle>
            <a:lvl1pPr>
              <a:defRPr>
                <a:solidFill>
                  <a:schemeClr val="tx1"/>
                </a:solidFill>
              </a:defRPr>
            </a:lvl1pPr>
          </a:lstStyle>
          <a:p>
            <a:fld id="{0F9E59AD-4094-455D-83E1-70C030773ECA}" type="slidenum">
              <a:rPr lang="en-US" smtClean="0"/>
              <a:pPr/>
              <a:t>‹#›</a:t>
            </a:fld>
            <a:endParaRPr lang="en-US" dirty="0"/>
          </a:p>
        </p:txBody>
      </p:sp>
    </p:spTree>
    <p:extLst>
      <p:ext uri="{BB962C8B-B14F-4D97-AF65-F5344CB8AC3E}">
        <p14:creationId xmlns:p14="http://schemas.microsoft.com/office/powerpoint/2010/main" val="1209464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7"/>
            <a:ext cx="8229600" cy="1139825"/>
          </a:xfrm>
          <a:prstGeom prst="rect">
            <a:avLst/>
          </a:prstGeom>
        </p:spPr>
        <p:txBody>
          <a:bodyPr/>
          <a:lstStyle>
            <a:lvl1pPr>
              <a:defRPr b="0">
                <a:solidFill>
                  <a:srgbClr val="EDAD45"/>
                </a:solidFill>
              </a:defRPr>
            </a:lvl1pPr>
          </a:lstStyle>
          <a:p>
            <a:r>
              <a:rPr lang="en-US" dirty="0"/>
              <a:t>Click to edit Master title style</a:t>
            </a:r>
            <a:endParaRPr lang="en-CA" dirty="0"/>
          </a:p>
        </p:txBody>
      </p:sp>
      <p:sp>
        <p:nvSpPr>
          <p:cNvPr id="3" name="Table Placeholder 2"/>
          <p:cNvSpPr>
            <a:spLocks noGrp="1"/>
          </p:cNvSpPr>
          <p:nvPr>
            <p:ph type="tbl" idx="1"/>
          </p:nvPr>
        </p:nvSpPr>
        <p:spPr>
          <a:xfrm>
            <a:off x="457200" y="1600204"/>
            <a:ext cx="8229600" cy="4530725"/>
          </a:xfrm>
        </p:spPr>
        <p:txBody>
          <a:bodyPr/>
          <a:lstStyle/>
          <a:p>
            <a:pPr lvl="0"/>
            <a:r>
              <a:rPr lang="en-US" noProof="0" dirty="0"/>
              <a:t>Click icon to add table</a:t>
            </a:r>
            <a:endParaRPr lang="en-CA" noProof="0" dirty="0"/>
          </a:p>
        </p:txBody>
      </p:sp>
      <p:sp>
        <p:nvSpPr>
          <p:cNvPr id="9" name="Date Placeholder 8">
            <a:extLst>
              <a:ext uri="{FF2B5EF4-FFF2-40B4-BE49-F238E27FC236}">
                <a16:creationId xmlns:a16="http://schemas.microsoft.com/office/drawing/2014/main" id="{C3AA0956-A29E-9C39-5DDC-4D74C879741B}"/>
              </a:ext>
            </a:extLst>
          </p:cNvPr>
          <p:cNvSpPr>
            <a:spLocks noGrp="1"/>
          </p:cNvSpPr>
          <p:nvPr>
            <p:ph type="dt" sz="half" idx="10"/>
          </p:nvPr>
        </p:nvSpPr>
        <p:spPr/>
        <p:txBody>
          <a:bodyPr/>
          <a:lstStyle/>
          <a:p>
            <a:r>
              <a:rPr lang="en-US"/>
              <a:t>IEEE BigData 2024</a:t>
            </a:r>
          </a:p>
        </p:txBody>
      </p:sp>
      <p:sp>
        <p:nvSpPr>
          <p:cNvPr id="10" name="Footer Placeholder 9">
            <a:extLst>
              <a:ext uri="{FF2B5EF4-FFF2-40B4-BE49-F238E27FC236}">
                <a16:creationId xmlns:a16="http://schemas.microsoft.com/office/drawing/2014/main" id="{B72B3535-2E03-E080-74C0-0BE41BB419E1}"/>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11" name="Slide Number Placeholder 10">
            <a:extLst>
              <a:ext uri="{FF2B5EF4-FFF2-40B4-BE49-F238E27FC236}">
                <a16:creationId xmlns:a16="http://schemas.microsoft.com/office/drawing/2014/main" id="{62391134-81D7-F842-958F-3565AA5BA5DF}"/>
              </a:ext>
            </a:extLst>
          </p:cNvPr>
          <p:cNvSpPr>
            <a:spLocks noGrp="1"/>
          </p:cNvSpPr>
          <p:nvPr>
            <p:ph type="sldNum" sz="quarter" idx="12"/>
          </p:nvPr>
        </p:nvSpPr>
        <p:spPr/>
        <p:txBody>
          <a:bodyPr/>
          <a:lstStyle>
            <a:lvl1pPr>
              <a:defRPr>
                <a:solidFill>
                  <a:schemeClr val="tx1"/>
                </a:solidFill>
              </a:defRPr>
            </a:lvl1pPr>
          </a:lstStyle>
          <a:p>
            <a:fld id="{0F9E59AD-4094-455D-83E1-70C030773ECA}" type="slidenum">
              <a:rPr lang="en-US" smtClean="0"/>
              <a:pPr/>
              <a:t>‹#›</a:t>
            </a:fld>
            <a:endParaRPr lang="en-US" dirty="0"/>
          </a:p>
        </p:txBody>
      </p:sp>
    </p:spTree>
    <p:extLst>
      <p:ext uri="{BB962C8B-B14F-4D97-AF65-F5344CB8AC3E}">
        <p14:creationId xmlns:p14="http://schemas.microsoft.com/office/powerpoint/2010/main" val="13952779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9000">
              <a:srgbClr val="87958D"/>
            </a:gs>
            <a:gs pos="32000">
              <a:srgbClr val="B6AF9A"/>
            </a:gs>
            <a:gs pos="100000">
              <a:srgbClr val="87958D"/>
            </a:gs>
            <a:gs pos="0">
              <a:srgbClr val="CFB692"/>
            </a:gs>
          </a:gsLst>
          <a:path path="circle">
            <a:fillToRect l="100000" t="100000"/>
          </a:path>
          <a:tileRect/>
        </a:gradFill>
        <a:effectLst/>
      </p:bgPr>
    </p:bg>
    <p:spTree>
      <p:nvGrpSpPr>
        <p:cNvPr id="1" name=""/>
        <p:cNvGrpSpPr/>
        <p:nvPr/>
      </p:nvGrpSpPr>
      <p:grpSpPr>
        <a:xfrm>
          <a:off x="0" y="0"/>
          <a:ext cx="0" cy="0"/>
          <a:chOff x="0" y="0"/>
          <a:chExt cx="0" cy="0"/>
        </a:xfrm>
      </p:grpSpPr>
      <p:sp>
        <p:nvSpPr>
          <p:cNvPr id="2053" name="Text Placeholder 29"/>
          <p:cNvSpPr>
            <a:spLocks noGrp="1"/>
          </p:cNvSpPr>
          <p:nvPr>
            <p:ph type="body" idx="1"/>
          </p:nvPr>
        </p:nvSpPr>
        <p:spPr bwMode="auto">
          <a:xfrm>
            <a:off x="457200" y="1234281"/>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p:cNvSpPr>
            <a:spLocks noGrp="1"/>
          </p:cNvSpPr>
          <p:nvPr>
            <p:ph type="dt" sz="half" idx="2"/>
          </p:nvPr>
        </p:nvSpPr>
        <p:spPr>
          <a:xfrm>
            <a:off x="0" y="6411917"/>
            <a:ext cx="2133600" cy="365125"/>
          </a:xfrm>
          <a:prstGeom prst="rect">
            <a:avLst/>
          </a:prstGeom>
        </p:spPr>
        <p:txBody>
          <a:bodyPr vert="horz" lIns="0" tIns="0" rIns="0" bIns="0" anchor="b"/>
          <a:lstStyle>
            <a:lvl1pPr algn="ctr" eaLnBrk="1" latinLnBrk="0" hangingPunct="1">
              <a:defRPr kumimoji="0" sz="1050" baseline="0">
                <a:solidFill>
                  <a:srgbClr val="3B4F6A"/>
                </a:solidFill>
                <a:latin typeface="Arial" charset="0"/>
                <a:cs typeface="Arial" charset="0"/>
              </a:defRPr>
            </a:lvl1pPr>
          </a:lstStyle>
          <a:p>
            <a:r>
              <a:rPr lang="en-US" dirty="0"/>
              <a:t>IEEE </a:t>
            </a:r>
            <a:r>
              <a:rPr lang="en-US" dirty="0" err="1"/>
              <a:t>BigData</a:t>
            </a:r>
            <a:r>
              <a:rPr lang="en-US" dirty="0"/>
              <a:t> 2024</a:t>
            </a:r>
          </a:p>
        </p:txBody>
      </p:sp>
      <p:sp>
        <p:nvSpPr>
          <p:cNvPr id="22" name="Footer Placeholder 21"/>
          <p:cNvSpPr>
            <a:spLocks noGrp="1"/>
          </p:cNvSpPr>
          <p:nvPr>
            <p:ph type="ftr" sz="quarter" idx="3"/>
          </p:nvPr>
        </p:nvSpPr>
        <p:spPr>
          <a:xfrm>
            <a:off x="2895600" y="6417021"/>
            <a:ext cx="3352800" cy="365125"/>
          </a:xfrm>
          <a:prstGeom prst="rect">
            <a:avLst/>
          </a:prstGeom>
        </p:spPr>
        <p:txBody>
          <a:bodyPr vert="horz" lIns="0" tIns="0" rIns="0" bIns="0" anchor="b"/>
          <a:lstStyle>
            <a:lvl1pPr algn="ctr" eaLnBrk="1" latinLnBrk="0" hangingPunct="1">
              <a:defRPr kumimoji="0" sz="1200">
                <a:solidFill>
                  <a:srgbClr val="3B4F6A"/>
                </a:solidFill>
                <a:latin typeface="Arial" charset="0"/>
                <a:cs typeface="Arial" charset="0"/>
              </a:defRPr>
            </a:lvl1p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2C14645C-9542-A8D7-99B6-E39FD4F28F2A}"/>
              </a:ext>
            </a:extLst>
          </p:cNvPr>
          <p:cNvSpPr>
            <a:spLocks noGrp="1"/>
          </p:cNvSpPr>
          <p:nvPr>
            <p:ph type="sldNum" sz="quarter" idx="4"/>
          </p:nvPr>
        </p:nvSpPr>
        <p:spPr>
          <a:xfrm>
            <a:off x="6629400" y="6420289"/>
            <a:ext cx="2057400" cy="365125"/>
          </a:xfrm>
          <a:prstGeom prst="rect">
            <a:avLst/>
          </a:prstGeom>
        </p:spPr>
        <p:txBody>
          <a:bodyPr vert="horz" lIns="91440" tIns="45720" rIns="91440" bIns="45720" rtlCol="0" anchor="ctr"/>
          <a:lstStyle>
            <a:lvl1pPr algn="r">
              <a:defRPr sz="1050">
                <a:solidFill>
                  <a:schemeClr val="tx1"/>
                </a:solidFill>
              </a:defRPr>
            </a:lvl1pPr>
          </a:lstStyle>
          <a:p>
            <a:fld id="{0F9E59AD-4094-455D-83E1-70C030773ECA}" type="slidenum">
              <a:rPr lang="en-US" smtClean="0"/>
              <a:pPr/>
              <a:t>‹#›</a:t>
            </a:fld>
            <a:endParaRPr lang="en-US" dirty="0"/>
          </a:p>
        </p:txBody>
      </p:sp>
      <p:sp>
        <p:nvSpPr>
          <p:cNvPr id="2" name="Title 1">
            <a:extLst>
              <a:ext uri="{FF2B5EF4-FFF2-40B4-BE49-F238E27FC236}">
                <a16:creationId xmlns:a16="http://schemas.microsoft.com/office/drawing/2014/main" id="{9F14E877-FCF6-598A-CA3D-A1D469BB60AD}"/>
              </a:ext>
            </a:extLst>
          </p:cNvPr>
          <p:cNvSpPr txBox="1">
            <a:spLocks/>
          </p:cNvSpPr>
          <p:nvPr/>
        </p:nvSpPr>
        <p:spPr>
          <a:xfrm>
            <a:off x="457200" y="264496"/>
            <a:ext cx="8229600" cy="1143000"/>
          </a:xfrm>
          <a:prstGeom prst="rect">
            <a:avLst/>
          </a:prstGeom>
        </p:spPr>
        <p:txBody>
          <a:bodyPr/>
          <a:lstStyle>
            <a:lvl1pPr algn="l" rtl="0" eaLnBrk="0" fontAlgn="base" hangingPunct="0">
              <a:spcBef>
                <a:spcPct val="0"/>
              </a:spcBef>
              <a:spcAft>
                <a:spcPct val="0"/>
              </a:spcAft>
              <a:defRPr sz="3600" kern="1200" baseline="0">
                <a:solidFill>
                  <a:srgbClr val="F2C57D"/>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r>
              <a:rPr lang="en-US" sz="3600" b="1" dirty="0">
                <a:solidFill>
                  <a:srgbClr val="EDAD45"/>
                </a:solidFill>
              </a:rPr>
              <a:t>Click to edit Master title style</a:t>
            </a:r>
          </a:p>
        </p:txBody>
      </p:sp>
    </p:spTree>
    <p:extLst>
      <p:ext uri="{BB962C8B-B14F-4D97-AF65-F5344CB8AC3E}">
        <p14:creationId xmlns:p14="http://schemas.microsoft.com/office/powerpoint/2010/main" val="3140735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Lst>
  <p:hf hdr="0"/>
  <p:txStyles>
    <p:titleStyle>
      <a:lvl1pPr algn="l" rtl="0" eaLnBrk="1" fontAlgn="base" hangingPunct="1">
        <a:spcBef>
          <a:spcPct val="0"/>
        </a:spcBef>
        <a:spcAft>
          <a:spcPct val="0"/>
        </a:spcAft>
        <a:defRPr sz="3600" kern="1200" baseline="0">
          <a:solidFill>
            <a:srgbClr val="F2C57D"/>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4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3.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5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49724" y="419213"/>
            <a:ext cx="7772400" cy="1470025"/>
          </a:xfrm>
        </p:spPr>
        <p:txBody>
          <a:bodyPr>
            <a:normAutofit fontScale="90000"/>
          </a:bodyPr>
          <a:lstStyle/>
          <a:p>
            <a:pPr algn="l" fontAlgn="auto">
              <a:spcAft>
                <a:spcPts val="0"/>
              </a:spcAft>
              <a:defRPr/>
            </a:pPr>
            <a:r>
              <a:rPr lang="en-US" sz="4400" dirty="0">
                <a:solidFill>
                  <a:srgbClr val="EDAD45"/>
                </a:solidFill>
                <a:effectLst/>
              </a:rPr>
              <a:t>Machine Learning </a:t>
            </a:r>
            <a:r>
              <a:rPr lang="en-US" sz="4400" dirty="0">
                <a:solidFill>
                  <a:srgbClr val="FFFFFF"/>
                </a:solidFill>
                <a:effectLst/>
              </a:rPr>
              <a:t>Evaluation</a:t>
            </a:r>
            <a:br>
              <a:rPr lang="en-US" sz="3200" dirty="0">
                <a:solidFill>
                  <a:srgbClr val="F2C57D"/>
                </a:solidFill>
                <a:effectLst/>
              </a:rPr>
            </a:br>
            <a:r>
              <a:rPr lang="en-US" sz="2800" dirty="0">
                <a:solidFill>
                  <a:srgbClr val="3B4F6A"/>
                </a:solidFill>
                <a:effectLst/>
              </a:rPr>
              <a:t>Implementing Responsible and Reliable AI</a:t>
            </a:r>
            <a:br>
              <a:rPr lang="en-US" sz="2800" dirty="0">
                <a:solidFill>
                  <a:srgbClr val="3B4F6A"/>
                </a:solidFill>
                <a:effectLst/>
              </a:rPr>
            </a:br>
            <a:r>
              <a:rPr lang="en-US" sz="1800" dirty="0">
                <a:solidFill>
                  <a:schemeClr val="tx1"/>
                </a:solidFill>
                <a:effectLst/>
              </a:rPr>
              <a:t>Nathalie Japkowicz</a:t>
            </a:r>
            <a:br>
              <a:rPr lang="en-US" sz="1800" dirty="0">
                <a:solidFill>
                  <a:schemeClr val="tx1"/>
                </a:solidFill>
                <a:effectLst/>
              </a:rPr>
            </a:br>
            <a:r>
              <a:rPr lang="en-US" sz="1800" dirty="0">
                <a:solidFill>
                  <a:schemeClr val="tx1"/>
                </a:solidFill>
                <a:effectLst/>
              </a:rPr>
              <a:t>American University, Washington DC</a:t>
            </a:r>
            <a:br>
              <a:rPr lang="en-US" sz="1800" dirty="0">
                <a:solidFill>
                  <a:schemeClr val="tx1"/>
                </a:solidFill>
                <a:effectLst/>
              </a:rPr>
            </a:br>
            <a:r>
              <a:rPr lang="en-US" sz="1800" dirty="0">
                <a:solidFill>
                  <a:schemeClr val="tx1"/>
                </a:solidFill>
                <a:effectLst/>
              </a:rPr>
              <a:t>Zois Boukouvalas</a:t>
            </a:r>
            <a:br>
              <a:rPr lang="en-US" sz="1800" dirty="0">
                <a:solidFill>
                  <a:schemeClr val="tx1"/>
                </a:solidFill>
                <a:effectLst/>
              </a:rPr>
            </a:br>
            <a:r>
              <a:rPr lang="en-US" sz="1800" dirty="0">
                <a:solidFill>
                  <a:schemeClr val="tx1"/>
                </a:solidFill>
                <a:effectLst/>
              </a:rPr>
              <a:t>American University, Washington DC</a:t>
            </a:r>
            <a:endParaRPr lang="en-CA" sz="1800" i="1" dirty="0">
              <a:solidFill>
                <a:schemeClr val="tx1"/>
              </a:solidFill>
            </a:endParaRPr>
          </a:p>
        </p:txBody>
      </p:sp>
      <p:sp>
        <p:nvSpPr>
          <p:cNvPr id="3" name="Subtitle 2"/>
          <p:cNvSpPr>
            <a:spLocks noGrp="1"/>
          </p:cNvSpPr>
          <p:nvPr>
            <p:ph type="subTitle" idx="1"/>
          </p:nvPr>
        </p:nvSpPr>
        <p:spPr>
          <a:xfrm>
            <a:off x="1403354" y="3860800"/>
            <a:ext cx="6697663" cy="1993900"/>
          </a:xfrm>
        </p:spPr>
        <p:txBody>
          <a:bodyPr>
            <a:normAutofit/>
          </a:bodyPr>
          <a:lstStyle/>
          <a:p>
            <a:pPr marR="0">
              <a:lnSpc>
                <a:spcPct val="80000"/>
              </a:lnSpc>
              <a:defRPr/>
            </a:pPr>
            <a:r>
              <a:rPr lang="en-CA" sz="2400" dirty="0"/>
              <a:t>     </a:t>
            </a:r>
            <a:endParaRPr lang="en-CA" sz="2400" i="1" dirty="0"/>
          </a:p>
        </p:txBody>
      </p:sp>
      <p:pic>
        <p:nvPicPr>
          <p:cNvPr id="4" name="Picture 3" descr="A book cover with a compass&#10;&#10;Description automatically generated">
            <a:extLst>
              <a:ext uri="{FF2B5EF4-FFF2-40B4-BE49-F238E27FC236}">
                <a16:creationId xmlns:a16="http://schemas.microsoft.com/office/drawing/2014/main" id="{2D778BEF-361A-E2FC-D986-3876EF6DE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314" y="1268760"/>
            <a:ext cx="2769915" cy="4003786"/>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1A578456-6C18-7D3D-411A-941C536FA6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17" y="3748581"/>
            <a:ext cx="1579091" cy="1579091"/>
          </a:xfrm>
          <a:prstGeom prst="rect">
            <a:avLst/>
          </a:prstGeom>
        </p:spPr>
      </p:pic>
      <p:sp>
        <p:nvSpPr>
          <p:cNvPr id="5" name="TextBox 4">
            <a:extLst>
              <a:ext uri="{FF2B5EF4-FFF2-40B4-BE49-F238E27FC236}">
                <a16:creationId xmlns:a16="http://schemas.microsoft.com/office/drawing/2014/main" id="{7EA165EE-3563-B831-E59F-1A436BB6E096}"/>
              </a:ext>
            </a:extLst>
          </p:cNvPr>
          <p:cNvSpPr txBox="1"/>
          <p:nvPr/>
        </p:nvSpPr>
        <p:spPr>
          <a:xfrm>
            <a:off x="251520" y="2818396"/>
            <a:ext cx="4320480" cy="584775"/>
          </a:xfrm>
          <a:prstGeom prst="rect">
            <a:avLst/>
          </a:prstGeom>
          <a:noFill/>
        </p:spPr>
        <p:txBody>
          <a:bodyPr wrap="square">
            <a:spAutoFit/>
          </a:bodyPr>
          <a:lstStyle/>
          <a:p>
            <a:pPr algn="l" fontAlgn="base"/>
            <a:r>
              <a:rPr lang="en-US" sz="1600" b="1" dirty="0">
                <a:solidFill>
                  <a:srgbClr val="1D263B"/>
                </a:solidFill>
                <a:latin typeface="Lato" panose="020F0502020204030203" pitchFamily="34" charset="0"/>
              </a:rPr>
              <a:t>IEEE Big Data 2024</a:t>
            </a:r>
          </a:p>
          <a:p>
            <a:pPr algn="l" fontAlgn="base"/>
            <a:r>
              <a:rPr lang="en-US" sz="1600" b="1" dirty="0">
                <a:solidFill>
                  <a:srgbClr val="1D263B"/>
                </a:solidFill>
                <a:latin typeface="Lato" panose="020F0502020204030203" pitchFamily="34" charset="0"/>
              </a:rPr>
              <a:t>Dec 15-18, 2024 @ Washington DC, USA</a:t>
            </a:r>
          </a:p>
        </p:txBody>
      </p:sp>
      <p:sp>
        <p:nvSpPr>
          <p:cNvPr id="8" name="TextBox 7">
            <a:extLst>
              <a:ext uri="{FF2B5EF4-FFF2-40B4-BE49-F238E27FC236}">
                <a16:creationId xmlns:a16="http://schemas.microsoft.com/office/drawing/2014/main" id="{36F06360-A1F3-2143-1D36-371EBBE87A35}"/>
              </a:ext>
            </a:extLst>
          </p:cNvPr>
          <p:cNvSpPr txBox="1"/>
          <p:nvPr/>
        </p:nvSpPr>
        <p:spPr>
          <a:xfrm>
            <a:off x="249724" y="5462671"/>
            <a:ext cx="8663188" cy="1184045"/>
          </a:xfrm>
          <a:prstGeom prst="rect">
            <a:avLst/>
          </a:prstGeom>
          <a:noFill/>
        </p:spPr>
        <p:txBody>
          <a:bodyPr wrap="square">
            <a:spAutoFit/>
          </a:bodyPr>
          <a:lstStyle/>
          <a:p>
            <a:pPr algn="just"/>
            <a:r>
              <a:rPr lang="en-US" sz="1400" dirty="0"/>
              <a:t>'By its nature, machine learning has always had evaluation at its heart. As the authors of this timely and important book note, the importance of doing evaluation properly is only increasing as we enter the age of machine learning deployment. The book showcases Japkowicz' and Boukouvalas' encyclopedic knowledge of the subject as well as their accessible and lucid writing style. Quite simply required reading for machine learning researchers and professionals.' </a:t>
            </a:r>
            <a:r>
              <a:rPr lang="en-US" sz="1400" b="1" dirty="0"/>
              <a:t>Peter Flach</a:t>
            </a:r>
            <a:r>
              <a:rPr lang="en-US" sz="1400" dirty="0"/>
              <a:t>, </a:t>
            </a:r>
            <a:r>
              <a:rPr lang="en-US" sz="1400" i="1" dirty="0"/>
              <a:t>University of Bristol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9044B1-80C5-7B79-2191-ECC96FD98E05}"/>
              </a:ext>
            </a:extLst>
          </p:cNvPr>
          <p:cNvSpPr>
            <a:spLocks noGrp="1"/>
          </p:cNvSpPr>
          <p:nvPr>
            <p:ph type="title"/>
          </p:nvPr>
        </p:nvSpPr>
        <p:spPr/>
        <p:txBody>
          <a:bodyPr/>
          <a:lstStyle/>
          <a:p>
            <a:r>
              <a:rPr lang="en-US" dirty="0"/>
              <a:t>Do evaluation metrics agree?</a:t>
            </a:r>
          </a:p>
        </p:txBody>
      </p:sp>
      <p:sp>
        <p:nvSpPr>
          <p:cNvPr id="5" name="Date Placeholder 4">
            <a:extLst>
              <a:ext uri="{FF2B5EF4-FFF2-40B4-BE49-F238E27FC236}">
                <a16:creationId xmlns:a16="http://schemas.microsoft.com/office/drawing/2014/main" id="{5B89E5BE-A45F-7076-3AB3-3D06DFDA74FB}"/>
              </a:ext>
            </a:extLst>
          </p:cNvPr>
          <p:cNvSpPr>
            <a:spLocks noGrp="1"/>
          </p:cNvSpPr>
          <p:nvPr>
            <p:ph type="dt" sz="half" idx="10"/>
          </p:nvPr>
        </p:nvSpPr>
        <p:spPr/>
        <p:txBody>
          <a:bodyPr/>
          <a:lstStyle/>
          <a:p>
            <a:r>
              <a:rPr lang="en-US"/>
              <a:t>IEEE BigData 2024</a:t>
            </a:r>
            <a:endParaRPr lang="en-US" dirty="0"/>
          </a:p>
        </p:txBody>
      </p:sp>
      <p:sp>
        <p:nvSpPr>
          <p:cNvPr id="6" name="Footer Placeholder 5">
            <a:extLst>
              <a:ext uri="{FF2B5EF4-FFF2-40B4-BE49-F238E27FC236}">
                <a16:creationId xmlns:a16="http://schemas.microsoft.com/office/drawing/2014/main" id="{BA8DEB6F-F152-5767-CA17-42EFC468C318}"/>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7" name="Slide Number Placeholder 6">
            <a:extLst>
              <a:ext uri="{FF2B5EF4-FFF2-40B4-BE49-F238E27FC236}">
                <a16:creationId xmlns:a16="http://schemas.microsoft.com/office/drawing/2014/main" id="{48DED299-9B30-8D76-0BB2-319BA2995869}"/>
              </a:ext>
            </a:extLst>
          </p:cNvPr>
          <p:cNvSpPr>
            <a:spLocks noGrp="1"/>
          </p:cNvSpPr>
          <p:nvPr>
            <p:ph type="sldNum" sz="quarter" idx="12"/>
          </p:nvPr>
        </p:nvSpPr>
        <p:spPr/>
        <p:txBody>
          <a:bodyPr/>
          <a:lstStyle/>
          <a:p>
            <a:fld id="{0F9E59AD-4094-455D-83E1-70C030773ECA}" type="slidenum">
              <a:rPr lang="en-US" smtClean="0"/>
              <a:pPr/>
              <a:t>10</a:t>
            </a:fld>
            <a:endParaRPr lang="en-US" dirty="0"/>
          </a:p>
        </p:txBody>
      </p:sp>
      <p:pic>
        <p:nvPicPr>
          <p:cNvPr id="10" name="Picture 9">
            <a:extLst>
              <a:ext uri="{FF2B5EF4-FFF2-40B4-BE49-F238E27FC236}">
                <a16:creationId xmlns:a16="http://schemas.microsoft.com/office/drawing/2014/main" id="{08AFDE72-E59D-83FE-C360-09D6226A748D}"/>
              </a:ext>
            </a:extLst>
          </p:cNvPr>
          <p:cNvPicPr>
            <a:picLocks noChangeAspect="1"/>
          </p:cNvPicPr>
          <p:nvPr/>
        </p:nvPicPr>
        <p:blipFill>
          <a:blip r:embed="rId2"/>
          <a:stretch>
            <a:fillRect/>
          </a:stretch>
        </p:blipFill>
        <p:spPr>
          <a:xfrm>
            <a:off x="923641" y="1215061"/>
            <a:ext cx="7473845" cy="5146763"/>
          </a:xfrm>
          <a:prstGeom prst="rect">
            <a:avLst/>
          </a:prstGeom>
        </p:spPr>
      </p:pic>
      <p:sp>
        <p:nvSpPr>
          <p:cNvPr id="11" name="Rectangle 10">
            <a:extLst>
              <a:ext uri="{FF2B5EF4-FFF2-40B4-BE49-F238E27FC236}">
                <a16:creationId xmlns:a16="http://schemas.microsoft.com/office/drawing/2014/main" id="{B1729D30-5204-2B8E-978C-1F28A30B9D2B}"/>
              </a:ext>
            </a:extLst>
          </p:cNvPr>
          <p:cNvSpPr/>
          <p:nvPr/>
        </p:nvSpPr>
        <p:spPr>
          <a:xfrm>
            <a:off x="2743200" y="5118335"/>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FA61F4-2293-752B-D2F4-2D3F6C75E0DA}"/>
              </a:ext>
            </a:extLst>
          </p:cNvPr>
          <p:cNvSpPr/>
          <p:nvPr/>
        </p:nvSpPr>
        <p:spPr>
          <a:xfrm>
            <a:off x="3379808" y="4413814"/>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1BEC25-B1DB-AE12-99E2-AB0258DB22CB}"/>
              </a:ext>
            </a:extLst>
          </p:cNvPr>
          <p:cNvSpPr/>
          <p:nvPr/>
        </p:nvSpPr>
        <p:spPr>
          <a:xfrm>
            <a:off x="4660564" y="4165486"/>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AE7114-EF8D-E548-0602-54ABC2AC4D7A}"/>
              </a:ext>
            </a:extLst>
          </p:cNvPr>
          <p:cNvSpPr/>
          <p:nvPr/>
        </p:nvSpPr>
        <p:spPr>
          <a:xfrm>
            <a:off x="4023956" y="5118335"/>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21AD7-5233-61A5-36C1-FBE3A3027403}"/>
              </a:ext>
            </a:extLst>
          </p:cNvPr>
          <p:cNvSpPr/>
          <p:nvPr/>
        </p:nvSpPr>
        <p:spPr>
          <a:xfrm>
            <a:off x="5297172" y="4380785"/>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B58271E-E476-F0B4-9623-E53F9BBAD5A6}"/>
              </a:ext>
            </a:extLst>
          </p:cNvPr>
          <p:cNvSpPr/>
          <p:nvPr/>
        </p:nvSpPr>
        <p:spPr>
          <a:xfrm>
            <a:off x="5933780" y="5170187"/>
            <a:ext cx="438935" cy="20741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449B905-CAB0-E180-A3EC-C67643938692}"/>
              </a:ext>
            </a:extLst>
          </p:cNvPr>
          <p:cNvSpPr/>
          <p:nvPr/>
        </p:nvSpPr>
        <p:spPr>
          <a:xfrm>
            <a:off x="6444208" y="5148886"/>
            <a:ext cx="636608" cy="2287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DF276F5-ADB8-350A-93B8-2C5497783F9B}"/>
              </a:ext>
            </a:extLst>
          </p:cNvPr>
          <p:cNvSpPr/>
          <p:nvPr/>
        </p:nvSpPr>
        <p:spPr>
          <a:xfrm>
            <a:off x="2743200" y="2636703"/>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F6EFB50-DFDB-701B-C616-9C89688955D0}"/>
              </a:ext>
            </a:extLst>
          </p:cNvPr>
          <p:cNvSpPr/>
          <p:nvPr/>
        </p:nvSpPr>
        <p:spPr>
          <a:xfrm>
            <a:off x="3414532" y="2604674"/>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3624D7-7C14-01F0-E0A3-F2CDAAEAB03E}"/>
              </a:ext>
            </a:extLst>
          </p:cNvPr>
          <p:cNvSpPr/>
          <p:nvPr/>
        </p:nvSpPr>
        <p:spPr>
          <a:xfrm>
            <a:off x="4051140" y="2604674"/>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8D6CE72-8CB0-9C3F-7A52-E496BF5A96D4}"/>
              </a:ext>
            </a:extLst>
          </p:cNvPr>
          <p:cNvSpPr/>
          <p:nvPr/>
        </p:nvSpPr>
        <p:spPr>
          <a:xfrm>
            <a:off x="4023956" y="2883946"/>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D0DDD6-4199-6590-FC66-838E7FBDA687}"/>
              </a:ext>
            </a:extLst>
          </p:cNvPr>
          <p:cNvSpPr/>
          <p:nvPr/>
        </p:nvSpPr>
        <p:spPr>
          <a:xfrm>
            <a:off x="4660563" y="2894706"/>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4890B06-D238-2DDC-EF86-04ECEC7D0761}"/>
              </a:ext>
            </a:extLst>
          </p:cNvPr>
          <p:cNvSpPr/>
          <p:nvPr/>
        </p:nvSpPr>
        <p:spPr>
          <a:xfrm>
            <a:off x="4687748" y="2606897"/>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C015B4-8B0A-8EE1-03AD-E1EF878001A5}"/>
              </a:ext>
            </a:extLst>
          </p:cNvPr>
          <p:cNvSpPr/>
          <p:nvPr/>
        </p:nvSpPr>
        <p:spPr>
          <a:xfrm>
            <a:off x="5297172" y="2607614"/>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BB1BB3-A8A7-605B-AFD3-3FC14E4865FE}"/>
              </a:ext>
            </a:extLst>
          </p:cNvPr>
          <p:cNvSpPr/>
          <p:nvPr/>
        </p:nvSpPr>
        <p:spPr>
          <a:xfrm>
            <a:off x="5834943" y="2571407"/>
            <a:ext cx="537772" cy="32976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07A5DE0-2B3F-0B0C-D601-AD39E87F16A9}"/>
              </a:ext>
            </a:extLst>
          </p:cNvPr>
          <p:cNvSpPr/>
          <p:nvPr/>
        </p:nvSpPr>
        <p:spPr>
          <a:xfrm>
            <a:off x="5870699" y="2380283"/>
            <a:ext cx="529522" cy="274431"/>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25FB02E-4406-ABEE-8E4C-21A96392FA62}"/>
              </a:ext>
            </a:extLst>
          </p:cNvPr>
          <p:cNvSpPr/>
          <p:nvPr/>
        </p:nvSpPr>
        <p:spPr>
          <a:xfrm>
            <a:off x="5872002" y="2111771"/>
            <a:ext cx="500713"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0F4C66-1CC1-3572-BB07-8EB6C604604C}"/>
              </a:ext>
            </a:extLst>
          </p:cNvPr>
          <p:cNvSpPr/>
          <p:nvPr/>
        </p:nvSpPr>
        <p:spPr>
          <a:xfrm>
            <a:off x="5930096" y="1623387"/>
            <a:ext cx="442619" cy="29726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A1EE15-CE07-7532-363C-06F30A4AD6D4}"/>
              </a:ext>
            </a:extLst>
          </p:cNvPr>
          <p:cNvSpPr/>
          <p:nvPr/>
        </p:nvSpPr>
        <p:spPr>
          <a:xfrm>
            <a:off x="6425832" y="2636703"/>
            <a:ext cx="636608" cy="26851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458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8EF24-F34D-14BB-1AE9-A675593FD13C}"/>
              </a:ext>
            </a:extLst>
          </p:cNvPr>
          <p:cNvSpPr>
            <a:spLocks noGrp="1"/>
          </p:cNvSpPr>
          <p:nvPr>
            <p:ph type="title"/>
          </p:nvPr>
        </p:nvSpPr>
        <p:spPr/>
        <p:txBody>
          <a:bodyPr/>
          <a:lstStyle/>
          <a:p>
            <a:r>
              <a:rPr lang="en-US" dirty="0"/>
              <a:t>Overview of classification metrics for classification</a:t>
            </a:r>
          </a:p>
        </p:txBody>
      </p:sp>
      <p:pic>
        <p:nvPicPr>
          <p:cNvPr id="8" name="Content Placeholder 7">
            <a:extLst>
              <a:ext uri="{FF2B5EF4-FFF2-40B4-BE49-F238E27FC236}">
                <a16:creationId xmlns:a16="http://schemas.microsoft.com/office/drawing/2014/main" id="{9DB1890F-F47A-A60E-A235-7E86F1274523}"/>
              </a:ext>
            </a:extLst>
          </p:cNvPr>
          <p:cNvPicPr>
            <a:picLocks noGrp="1" noChangeAspect="1"/>
          </p:cNvPicPr>
          <p:nvPr>
            <p:ph idx="1"/>
          </p:nvPr>
        </p:nvPicPr>
        <p:blipFill>
          <a:blip r:embed="rId2"/>
          <a:stretch>
            <a:fillRect/>
          </a:stretch>
        </p:blipFill>
        <p:spPr>
          <a:xfrm>
            <a:off x="196708" y="1455093"/>
            <a:ext cx="8750584" cy="4872484"/>
          </a:xfrm>
        </p:spPr>
      </p:pic>
      <p:sp>
        <p:nvSpPr>
          <p:cNvPr id="4" name="Date Placeholder 3">
            <a:extLst>
              <a:ext uri="{FF2B5EF4-FFF2-40B4-BE49-F238E27FC236}">
                <a16:creationId xmlns:a16="http://schemas.microsoft.com/office/drawing/2014/main" id="{06F1F2A0-8598-DF07-637F-6FBC67A58ABD}"/>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192B1581-14FB-30F2-A4B4-6D2510A16119}"/>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7ED7A483-C221-4743-AE42-224715C74FA9}"/>
              </a:ext>
            </a:extLst>
          </p:cNvPr>
          <p:cNvSpPr>
            <a:spLocks noGrp="1"/>
          </p:cNvSpPr>
          <p:nvPr>
            <p:ph type="sldNum" sz="quarter" idx="12"/>
          </p:nvPr>
        </p:nvSpPr>
        <p:spPr/>
        <p:txBody>
          <a:bodyPr/>
          <a:lstStyle/>
          <a:p>
            <a:fld id="{0F9E59AD-4094-455D-83E1-70C030773ECA}" type="slidenum">
              <a:rPr lang="en-US" smtClean="0"/>
              <a:pPr/>
              <a:t>11</a:t>
            </a:fld>
            <a:endParaRPr lang="en-US" dirty="0"/>
          </a:p>
        </p:txBody>
      </p:sp>
    </p:spTree>
    <p:extLst>
      <p:ext uri="{BB962C8B-B14F-4D97-AF65-F5344CB8AC3E}">
        <p14:creationId xmlns:p14="http://schemas.microsoft.com/office/powerpoint/2010/main" val="4257604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C6B95-3A66-5975-6911-F42804E5A595}"/>
              </a:ext>
            </a:extLst>
          </p:cNvPr>
          <p:cNvSpPr>
            <a:spLocks noGrp="1"/>
          </p:cNvSpPr>
          <p:nvPr>
            <p:ph type="title"/>
          </p:nvPr>
        </p:nvSpPr>
        <p:spPr/>
        <p:txBody>
          <a:bodyPr/>
          <a:lstStyle/>
          <a:p>
            <a:r>
              <a:rPr lang="en-US" dirty="0"/>
              <a:t>The ambiguity of </a:t>
            </a:r>
            <a:r>
              <a:rPr lang="en-US" dirty="0">
                <a:solidFill>
                  <a:schemeClr val="accent1"/>
                </a:solidFill>
              </a:rPr>
              <a:t>Accuracy</a:t>
            </a:r>
          </a:p>
        </p:txBody>
      </p:sp>
      <p:sp>
        <p:nvSpPr>
          <p:cNvPr id="4" name="Date Placeholder 3">
            <a:extLst>
              <a:ext uri="{FF2B5EF4-FFF2-40B4-BE49-F238E27FC236}">
                <a16:creationId xmlns:a16="http://schemas.microsoft.com/office/drawing/2014/main" id="{0E4E2890-F382-E5C2-FEAC-43C288B4F1B0}"/>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6CF03BB9-F547-EC82-C6D3-441FF853C0F8}"/>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EF12DB8E-802E-D71D-7A0F-0DB182A22FB6}"/>
              </a:ext>
            </a:extLst>
          </p:cNvPr>
          <p:cNvSpPr>
            <a:spLocks noGrp="1"/>
          </p:cNvSpPr>
          <p:nvPr>
            <p:ph type="sldNum" sz="quarter" idx="12"/>
          </p:nvPr>
        </p:nvSpPr>
        <p:spPr/>
        <p:txBody>
          <a:bodyPr/>
          <a:lstStyle/>
          <a:p>
            <a:fld id="{0F9E59AD-4094-455D-83E1-70C030773ECA}" type="slidenum">
              <a:rPr lang="en-US" smtClean="0"/>
              <a:pPr/>
              <a:t>12</a:t>
            </a:fld>
            <a:endParaRPr lang="en-US" dirty="0"/>
          </a:p>
        </p:txBody>
      </p:sp>
      <p:sp>
        <p:nvSpPr>
          <p:cNvPr id="8" name="Content Placeholder 7">
            <a:extLst>
              <a:ext uri="{FF2B5EF4-FFF2-40B4-BE49-F238E27FC236}">
                <a16:creationId xmlns:a16="http://schemas.microsoft.com/office/drawing/2014/main" id="{BF402198-CA26-CC4B-7653-CCD5470404B6}"/>
              </a:ext>
            </a:extLst>
          </p:cNvPr>
          <p:cNvSpPr>
            <a:spLocks noGrp="1"/>
          </p:cNvSpPr>
          <p:nvPr>
            <p:ph idx="1"/>
          </p:nvPr>
        </p:nvSpPr>
        <p:spPr>
          <a:xfrm>
            <a:off x="457200" y="3726572"/>
            <a:ext cx="8108066" cy="2874732"/>
          </a:xfrm>
        </p:spPr>
        <p:txBody>
          <a:bodyPr/>
          <a:lstStyle/>
          <a:p>
            <a:r>
              <a:rPr lang="en-US" dirty="0"/>
              <a:t>Both classifiers obtain 60% Accuracy</a:t>
            </a:r>
          </a:p>
          <a:p>
            <a:r>
              <a:rPr lang="en-US" dirty="0"/>
              <a:t>However, they exhibit very different behavior:</a:t>
            </a:r>
          </a:p>
          <a:p>
            <a:pPr lvl="1"/>
            <a:r>
              <a:rPr lang="en-US" sz="2400" dirty="0">
                <a:latin typeface="Constantia" pitchFamily="18" charset="0"/>
              </a:rPr>
              <a:t>On the left: </a:t>
            </a:r>
            <a:r>
              <a:rPr lang="en-US" sz="2400" dirty="0">
                <a:solidFill>
                  <a:srgbClr val="FFC000"/>
                </a:solidFill>
                <a:latin typeface="Constantia" pitchFamily="18" charset="0"/>
              </a:rPr>
              <a:t>weak</a:t>
            </a:r>
            <a:r>
              <a:rPr lang="en-US" sz="2400" dirty="0">
                <a:solidFill>
                  <a:schemeClr val="folHlink"/>
                </a:solidFill>
                <a:latin typeface="Constantia" pitchFamily="18" charset="0"/>
              </a:rPr>
              <a:t> </a:t>
            </a:r>
            <a:r>
              <a:rPr lang="en-US" sz="2400" dirty="0">
                <a:latin typeface="Constantia" pitchFamily="18" charset="0"/>
              </a:rPr>
              <a:t>positive recognition rate/</a:t>
            </a:r>
            <a:r>
              <a:rPr lang="en-US" sz="2400" dirty="0">
                <a:solidFill>
                  <a:schemeClr val="accent1"/>
                </a:solidFill>
                <a:latin typeface="Constantia" pitchFamily="18" charset="0"/>
              </a:rPr>
              <a:t>strong </a:t>
            </a:r>
            <a:r>
              <a:rPr lang="en-US" sz="2400" dirty="0">
                <a:latin typeface="Constantia" pitchFamily="18" charset="0"/>
              </a:rPr>
              <a:t>negative recognition rate</a:t>
            </a:r>
          </a:p>
          <a:p>
            <a:pPr lvl="1"/>
            <a:r>
              <a:rPr lang="en-US" sz="2400" dirty="0">
                <a:latin typeface="Constantia" pitchFamily="18" charset="0"/>
              </a:rPr>
              <a:t>On the right: </a:t>
            </a:r>
            <a:r>
              <a:rPr lang="en-US" sz="2400" dirty="0">
                <a:solidFill>
                  <a:srgbClr val="FFC000"/>
                </a:solidFill>
                <a:latin typeface="Constantia" pitchFamily="18" charset="0"/>
              </a:rPr>
              <a:t>strong</a:t>
            </a:r>
            <a:r>
              <a:rPr lang="en-US" sz="2400" dirty="0">
                <a:latin typeface="Constantia" pitchFamily="18" charset="0"/>
              </a:rPr>
              <a:t> positive recognition rate/</a:t>
            </a:r>
            <a:r>
              <a:rPr lang="en-US" sz="2400" dirty="0">
                <a:solidFill>
                  <a:schemeClr val="accent1"/>
                </a:solidFill>
                <a:latin typeface="Constantia" pitchFamily="18" charset="0"/>
              </a:rPr>
              <a:t>weak</a:t>
            </a:r>
            <a:r>
              <a:rPr lang="en-US" sz="2400" dirty="0">
                <a:solidFill>
                  <a:srgbClr val="FFC000"/>
                </a:solidFill>
                <a:latin typeface="Constantia" pitchFamily="18" charset="0"/>
              </a:rPr>
              <a:t> </a:t>
            </a:r>
            <a:r>
              <a:rPr lang="en-US" sz="2400" dirty="0">
                <a:latin typeface="Constantia" pitchFamily="18" charset="0"/>
              </a:rPr>
              <a:t>negative recognition rate</a:t>
            </a:r>
          </a:p>
          <a:p>
            <a:pPr lvl="1"/>
            <a:endParaRPr lang="en-US" dirty="0"/>
          </a:p>
        </p:txBody>
      </p:sp>
      <p:sp>
        <p:nvSpPr>
          <p:cNvPr id="11" name="Rectangle 10">
            <a:extLst>
              <a:ext uri="{FF2B5EF4-FFF2-40B4-BE49-F238E27FC236}">
                <a16:creationId xmlns:a16="http://schemas.microsoft.com/office/drawing/2014/main" id="{781B6431-3743-2216-085F-776E2CCE9BBD}"/>
              </a:ext>
            </a:extLst>
          </p:cNvPr>
          <p:cNvSpPr/>
          <p:nvPr/>
        </p:nvSpPr>
        <p:spPr>
          <a:xfrm>
            <a:off x="324091" y="1169043"/>
            <a:ext cx="8634714" cy="255752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Group 109">
            <a:extLst>
              <a:ext uri="{FF2B5EF4-FFF2-40B4-BE49-F238E27FC236}">
                <a16:creationId xmlns:a16="http://schemas.microsoft.com/office/drawing/2014/main" id="{57828F03-E847-EBD2-4C19-DF4271014D36}"/>
              </a:ext>
            </a:extLst>
          </p:cNvPr>
          <p:cNvGraphicFramePr>
            <a:graphicFrameLocks/>
          </p:cNvGraphicFramePr>
          <p:nvPr/>
        </p:nvGraphicFramePr>
        <p:xfrm>
          <a:off x="472633" y="1354848"/>
          <a:ext cx="4038600" cy="2189161"/>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tblGrid>
              <a:tr h="547687">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True class </a:t>
                      </a:r>
                      <a:r>
                        <a:rPr kumimoji="0" lang="en-US" sz="1600" b="0" i="0" u="none" strike="noStrike" cap="none" normalizeH="0" baseline="0" dirty="0">
                          <a:ln>
                            <a:noFill/>
                          </a:ln>
                          <a:solidFill>
                            <a:schemeClr val="tx1"/>
                          </a:solidFill>
                          <a:effectLst/>
                          <a:latin typeface="Times New Roman" pitchFamily="18" charset="0"/>
                          <a:sym typeface="Wingdings" pitchFamily="2" charset="2"/>
                        </a:rPr>
                        <a:t></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Pos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Neg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7687">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Yes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Times New Roman" pitchFamily="18"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Times New Roman" pitchFamily="18" charset="0"/>
                        </a:rPr>
                        <a:t>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7687">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P=500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imes New Roman" pitchFamily="18" charset="0"/>
                        </a:rPr>
                        <a:t>N=500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0" name="Group 117">
            <a:extLst>
              <a:ext uri="{FF2B5EF4-FFF2-40B4-BE49-F238E27FC236}">
                <a16:creationId xmlns:a16="http://schemas.microsoft.com/office/drawing/2014/main" id="{7B895C77-E21E-CC19-9480-675F62006679}"/>
              </a:ext>
            </a:extLst>
          </p:cNvPr>
          <p:cNvGraphicFramePr>
            <a:graphicFrameLocks/>
          </p:cNvGraphicFramePr>
          <p:nvPr/>
        </p:nvGraphicFramePr>
        <p:xfrm>
          <a:off x="4663633" y="1354848"/>
          <a:ext cx="4038600" cy="2190752"/>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tblGrid>
              <a:tr h="547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True class </a:t>
                      </a:r>
                      <a:r>
                        <a:rPr kumimoji="0" lang="en-US" sz="1600" b="0" i="0" u="none" strike="noStrike" cap="none" normalizeH="0" baseline="0" dirty="0">
                          <a:ln>
                            <a:noFill/>
                          </a:ln>
                          <a:solidFill>
                            <a:schemeClr val="tx1"/>
                          </a:solidFill>
                          <a:effectLst/>
                          <a:latin typeface="Times New Roman" pitchFamily="18" charset="0"/>
                          <a:sym typeface="Wingdings" pitchFamily="2" charset="2"/>
                        </a:rPr>
                        <a:t></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Pos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Neg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7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Yes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Times New Roman" pitchFamily="18"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7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Times New Roman" pitchFamily="18"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7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P=500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imes New Roman" pitchFamily="18" charset="0"/>
                        </a:rPr>
                        <a:t>N=500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96766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5A6F-F23D-2F13-C27E-36E6B22DFD73}"/>
              </a:ext>
            </a:extLst>
          </p:cNvPr>
          <p:cNvSpPr>
            <a:spLocks noGrp="1"/>
          </p:cNvSpPr>
          <p:nvPr>
            <p:ph type="title"/>
          </p:nvPr>
        </p:nvSpPr>
        <p:spPr/>
        <p:txBody>
          <a:bodyPr/>
          <a:lstStyle/>
          <a:p>
            <a:r>
              <a:rPr lang="en-US" dirty="0"/>
              <a:t>The ambiguity of </a:t>
            </a:r>
            <a:r>
              <a:rPr lang="en-US" dirty="0">
                <a:solidFill>
                  <a:schemeClr val="accent1"/>
                </a:solidFill>
              </a:rPr>
              <a:t>Precision/Recall</a:t>
            </a:r>
            <a:endParaRPr lang="en-US" dirty="0"/>
          </a:p>
        </p:txBody>
      </p:sp>
      <p:sp>
        <p:nvSpPr>
          <p:cNvPr id="4" name="Date Placeholder 3">
            <a:extLst>
              <a:ext uri="{FF2B5EF4-FFF2-40B4-BE49-F238E27FC236}">
                <a16:creationId xmlns:a16="http://schemas.microsoft.com/office/drawing/2014/main" id="{E4640EB5-9CEE-264E-14CA-DF27C107A753}"/>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33EEE03D-B21A-A165-2022-FA4F1821DBEA}"/>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B0A8D99D-2745-5CFB-AA39-C75E3E27B1AC}"/>
              </a:ext>
            </a:extLst>
          </p:cNvPr>
          <p:cNvSpPr>
            <a:spLocks noGrp="1"/>
          </p:cNvSpPr>
          <p:nvPr>
            <p:ph type="sldNum" sz="quarter" idx="12"/>
          </p:nvPr>
        </p:nvSpPr>
        <p:spPr/>
        <p:txBody>
          <a:bodyPr/>
          <a:lstStyle/>
          <a:p>
            <a:fld id="{0F9E59AD-4094-455D-83E1-70C030773ECA}" type="slidenum">
              <a:rPr lang="en-US" smtClean="0"/>
              <a:pPr/>
              <a:t>13</a:t>
            </a:fld>
            <a:endParaRPr lang="en-US" dirty="0"/>
          </a:p>
        </p:txBody>
      </p:sp>
      <p:sp>
        <p:nvSpPr>
          <p:cNvPr id="7" name="Content Placeholder 7">
            <a:extLst>
              <a:ext uri="{FF2B5EF4-FFF2-40B4-BE49-F238E27FC236}">
                <a16:creationId xmlns:a16="http://schemas.microsoft.com/office/drawing/2014/main" id="{FE9B8838-7173-E836-0017-8AFFDB7B10B5}"/>
              </a:ext>
            </a:extLst>
          </p:cNvPr>
          <p:cNvSpPr>
            <a:spLocks noGrp="1"/>
          </p:cNvSpPr>
          <p:nvPr>
            <p:ph idx="1"/>
          </p:nvPr>
        </p:nvSpPr>
        <p:spPr>
          <a:xfrm>
            <a:off x="457200" y="3631360"/>
            <a:ext cx="8333773" cy="2980904"/>
          </a:xfrm>
        </p:spPr>
        <p:txBody>
          <a:bodyPr/>
          <a:lstStyle/>
          <a:p>
            <a:r>
              <a:rPr lang="en-US" dirty="0"/>
              <a:t>Both classifiers obtain the same precision and Recall values of </a:t>
            </a:r>
            <a:r>
              <a:rPr lang="en-US" sz="2400" dirty="0" err="1"/>
              <a:t>of</a:t>
            </a:r>
            <a:r>
              <a:rPr lang="en-US" sz="2400" dirty="0"/>
              <a:t> 66.7% and 40% (Note: the data sets are different)</a:t>
            </a:r>
            <a:endParaRPr lang="en-US" dirty="0"/>
          </a:p>
          <a:p>
            <a:r>
              <a:rPr lang="en-US" dirty="0"/>
              <a:t>However, they exhibit very different behavior:</a:t>
            </a:r>
          </a:p>
          <a:p>
            <a:pPr lvl="1"/>
            <a:r>
              <a:rPr lang="en-US" sz="2400" dirty="0">
                <a:latin typeface="Constantia" pitchFamily="18" charset="0"/>
              </a:rPr>
              <a:t>Same positive recognition rate of </a:t>
            </a:r>
          </a:p>
          <a:p>
            <a:pPr lvl="1"/>
            <a:r>
              <a:rPr lang="en-US" sz="2400" dirty="0"/>
              <a:t>Extremely different negative recognition rate: </a:t>
            </a:r>
            <a:r>
              <a:rPr lang="en-US" sz="2400" dirty="0">
                <a:solidFill>
                  <a:schemeClr val="accent1"/>
                </a:solidFill>
              </a:rPr>
              <a:t>strong </a:t>
            </a:r>
            <a:r>
              <a:rPr lang="en-US" sz="2400" dirty="0"/>
              <a:t>on the left / </a:t>
            </a:r>
            <a:r>
              <a:rPr lang="en-US" sz="2400" dirty="0">
                <a:solidFill>
                  <a:srgbClr val="FFC000"/>
                </a:solidFill>
              </a:rPr>
              <a:t>nil </a:t>
            </a:r>
            <a:r>
              <a:rPr lang="en-US" sz="2400" dirty="0"/>
              <a:t>on the right</a:t>
            </a:r>
          </a:p>
          <a:p>
            <a:pPr lvl="1"/>
            <a:endParaRPr lang="en-US" dirty="0"/>
          </a:p>
        </p:txBody>
      </p:sp>
      <p:sp>
        <p:nvSpPr>
          <p:cNvPr id="10" name="Rectangle 9">
            <a:extLst>
              <a:ext uri="{FF2B5EF4-FFF2-40B4-BE49-F238E27FC236}">
                <a16:creationId xmlns:a16="http://schemas.microsoft.com/office/drawing/2014/main" id="{813E12F3-B7B8-7D81-AD50-B57D5000751B}"/>
              </a:ext>
            </a:extLst>
          </p:cNvPr>
          <p:cNvSpPr/>
          <p:nvPr/>
        </p:nvSpPr>
        <p:spPr>
          <a:xfrm>
            <a:off x="196769" y="1109115"/>
            <a:ext cx="8750462" cy="252224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Group 5">
            <a:extLst>
              <a:ext uri="{FF2B5EF4-FFF2-40B4-BE49-F238E27FC236}">
                <a16:creationId xmlns:a16="http://schemas.microsoft.com/office/drawing/2014/main" id="{410FFD77-AE37-43F5-5D16-9E1A6ABF238F}"/>
              </a:ext>
            </a:extLst>
          </p:cNvPr>
          <p:cNvGraphicFramePr>
            <a:graphicFrameLocks noGrp="1"/>
          </p:cNvGraphicFramePr>
          <p:nvPr/>
        </p:nvGraphicFramePr>
        <p:xfrm>
          <a:off x="410901" y="1254043"/>
          <a:ext cx="4038600" cy="2189164"/>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tblGrid>
              <a:tr h="547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True class </a:t>
                      </a:r>
                      <a:r>
                        <a:rPr kumimoji="0" lang="en-US" sz="1600" b="0" i="0" u="none" strike="noStrike" cap="none" normalizeH="0" baseline="0" dirty="0">
                          <a:ln>
                            <a:noFill/>
                          </a:ln>
                          <a:solidFill>
                            <a:schemeClr val="tx1"/>
                          </a:solidFill>
                          <a:effectLst/>
                          <a:latin typeface="Times New Roman" pitchFamily="18" charset="0"/>
                          <a:sym typeface="Wingdings" pitchFamily="2" charset="2"/>
                        </a:rPr>
                        <a:t></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Pos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Neg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7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Yes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Times New Roman" pitchFamily="18" charset="0"/>
                        </a:rPr>
                        <a:t>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7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P=500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imes New Roman" pitchFamily="18" charset="0"/>
                        </a:rPr>
                        <a:t>N=500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Group 27">
            <a:extLst>
              <a:ext uri="{FF2B5EF4-FFF2-40B4-BE49-F238E27FC236}">
                <a16:creationId xmlns:a16="http://schemas.microsoft.com/office/drawing/2014/main" id="{48852CB9-DD0F-9904-2B5E-80C1C1C81B7F}"/>
              </a:ext>
            </a:extLst>
          </p:cNvPr>
          <p:cNvGraphicFramePr>
            <a:graphicFrameLocks noGrp="1"/>
          </p:cNvGraphicFramePr>
          <p:nvPr/>
        </p:nvGraphicFramePr>
        <p:xfrm>
          <a:off x="4706074" y="1254043"/>
          <a:ext cx="4038600" cy="2190752"/>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tblGrid>
              <a:tr h="547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True class </a:t>
                      </a:r>
                      <a:r>
                        <a:rPr kumimoji="0" lang="en-US" sz="1600" b="0" i="0" u="none" strike="noStrike" cap="none" normalizeH="0" baseline="0" dirty="0">
                          <a:ln>
                            <a:noFill/>
                          </a:ln>
                          <a:solidFill>
                            <a:schemeClr val="tx1"/>
                          </a:solidFill>
                          <a:effectLst/>
                          <a:latin typeface="Times New Roman" pitchFamily="18" charset="0"/>
                          <a:sym typeface="Wingdings" pitchFamily="2" charset="2"/>
                        </a:rPr>
                        <a:t></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Pos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Neg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7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Yes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7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7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P=500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imes New Roman" pitchFamily="18" charset="0"/>
                        </a:rPr>
                        <a:t>N=100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6704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9DBE-F86F-12FC-A51F-FD794521B337}"/>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5AFADC61-0162-7DCD-CA55-0F11532BC60F}"/>
              </a:ext>
            </a:extLst>
          </p:cNvPr>
          <p:cNvSpPr>
            <a:spLocks noGrp="1"/>
          </p:cNvSpPr>
          <p:nvPr>
            <p:ph idx="1"/>
          </p:nvPr>
        </p:nvSpPr>
        <p:spPr/>
        <p:txBody>
          <a:bodyPr/>
          <a:lstStyle/>
          <a:p>
            <a:r>
              <a:rPr lang="en-US" dirty="0"/>
              <a:t>Familiarize yourself with all the performance metrics available for your task.</a:t>
            </a:r>
          </a:p>
          <a:p>
            <a:r>
              <a:rPr lang="en-US" dirty="0"/>
              <a:t>Understand the requirements of your domain.</a:t>
            </a:r>
          </a:p>
          <a:p>
            <a:r>
              <a:rPr lang="en-US" dirty="0"/>
              <a:t>Match these requirements to the metrics and select a few candidates.</a:t>
            </a:r>
          </a:p>
          <a:p>
            <a:r>
              <a:rPr lang="en-US" dirty="0"/>
              <a:t>Insure yourself that the candidate metrics are appropriate for the other steps of evaluation.</a:t>
            </a:r>
          </a:p>
          <a:p>
            <a:pPr marL="0" indent="0">
              <a:buNone/>
            </a:pPr>
            <a:r>
              <a:rPr lang="en-US" dirty="0"/>
              <a:t>In short: choosing evaluation metrics for a task should not be done randomly. The researcher or practitioner should think logically about the implications of their choices!  </a:t>
            </a:r>
          </a:p>
        </p:txBody>
      </p:sp>
      <p:sp>
        <p:nvSpPr>
          <p:cNvPr id="4" name="Date Placeholder 3">
            <a:extLst>
              <a:ext uri="{FF2B5EF4-FFF2-40B4-BE49-F238E27FC236}">
                <a16:creationId xmlns:a16="http://schemas.microsoft.com/office/drawing/2014/main" id="{12DFF6C1-DDFF-DE7A-DA43-F6130588CE38}"/>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D5383F61-F936-AC6D-0039-E9BD17BEE5AF}"/>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63F49D37-FAB8-07A5-2A1F-E0DB59C5A895}"/>
              </a:ext>
            </a:extLst>
          </p:cNvPr>
          <p:cNvSpPr>
            <a:spLocks noGrp="1"/>
          </p:cNvSpPr>
          <p:nvPr>
            <p:ph type="sldNum" sz="quarter" idx="12"/>
          </p:nvPr>
        </p:nvSpPr>
        <p:spPr/>
        <p:txBody>
          <a:bodyPr/>
          <a:lstStyle/>
          <a:p>
            <a:fld id="{0F9E59AD-4094-455D-83E1-70C030773ECA}" type="slidenum">
              <a:rPr lang="en-US" smtClean="0"/>
              <a:pPr/>
              <a:t>14</a:t>
            </a:fld>
            <a:endParaRPr lang="en-US" dirty="0"/>
          </a:p>
        </p:txBody>
      </p:sp>
    </p:spTree>
    <p:extLst>
      <p:ext uri="{BB962C8B-B14F-4D97-AF65-F5344CB8AC3E}">
        <p14:creationId xmlns:p14="http://schemas.microsoft.com/office/powerpoint/2010/main" val="285768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1ED6D-6CE0-D0C6-AAB4-35EAE806C64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00DCDB0-1B5E-47F6-2FA9-7312DD37CBD3}"/>
              </a:ext>
            </a:extLst>
          </p:cNvPr>
          <p:cNvSpPr>
            <a:spLocks noGrp="1"/>
          </p:cNvSpPr>
          <p:nvPr>
            <p:ph type="ctrTitle"/>
          </p:nvPr>
        </p:nvSpPr>
        <p:spPr/>
        <p:txBody>
          <a:bodyPr/>
          <a:lstStyle/>
          <a:p>
            <a:r>
              <a:rPr lang="en-US" dirty="0"/>
              <a:t>Classification</a:t>
            </a:r>
          </a:p>
        </p:txBody>
      </p:sp>
      <p:sp>
        <p:nvSpPr>
          <p:cNvPr id="8" name="Subtitle 7">
            <a:extLst>
              <a:ext uri="{FF2B5EF4-FFF2-40B4-BE49-F238E27FC236}">
                <a16:creationId xmlns:a16="http://schemas.microsoft.com/office/drawing/2014/main" id="{2091B256-62BD-A91F-2B9B-DEED2DFA90E7}"/>
              </a:ext>
            </a:extLst>
          </p:cNvPr>
          <p:cNvSpPr>
            <a:spLocks noGrp="1"/>
          </p:cNvSpPr>
          <p:nvPr>
            <p:ph type="subTitle" idx="1"/>
          </p:nvPr>
        </p:nvSpPr>
        <p:spPr/>
        <p:txBody>
          <a:bodyPr/>
          <a:lstStyle/>
          <a:p>
            <a:r>
              <a:rPr lang="en-US" dirty="0"/>
              <a:t>Resampling</a:t>
            </a:r>
          </a:p>
        </p:txBody>
      </p:sp>
    </p:spTree>
    <p:extLst>
      <p:ext uri="{BB962C8B-B14F-4D97-AF65-F5344CB8AC3E}">
        <p14:creationId xmlns:p14="http://schemas.microsoft.com/office/powerpoint/2010/main" val="3262609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1D0D-51DA-8E1A-3FA3-4C6D146861D0}"/>
              </a:ext>
            </a:extLst>
          </p:cNvPr>
          <p:cNvSpPr>
            <a:spLocks noGrp="1"/>
          </p:cNvSpPr>
          <p:nvPr>
            <p:ph type="title"/>
          </p:nvPr>
        </p:nvSpPr>
        <p:spPr/>
        <p:txBody>
          <a:bodyPr/>
          <a:lstStyle/>
          <a:p>
            <a:r>
              <a:rPr lang="en-US" dirty="0"/>
              <a:t>What is the purpose of resampling?</a:t>
            </a:r>
          </a:p>
        </p:txBody>
      </p:sp>
      <p:sp>
        <p:nvSpPr>
          <p:cNvPr id="3" name="Content Placeholder 2">
            <a:extLst>
              <a:ext uri="{FF2B5EF4-FFF2-40B4-BE49-F238E27FC236}">
                <a16:creationId xmlns:a16="http://schemas.microsoft.com/office/drawing/2014/main" id="{6C00E0BC-E74B-F65B-C5E6-732212668FDA}"/>
              </a:ext>
            </a:extLst>
          </p:cNvPr>
          <p:cNvSpPr>
            <a:spLocks noGrp="1"/>
          </p:cNvSpPr>
          <p:nvPr>
            <p:ph idx="1"/>
          </p:nvPr>
        </p:nvSpPr>
        <p:spPr/>
        <p:txBody>
          <a:bodyPr/>
          <a:lstStyle/>
          <a:p>
            <a:r>
              <a:rPr lang="en-US" dirty="0"/>
              <a:t>Ideally, </a:t>
            </a:r>
            <a:r>
              <a:rPr lang="en-CA" dirty="0"/>
              <a:t>we would have access to the entire population or a lot of representative data from it.</a:t>
            </a:r>
          </a:p>
          <a:p>
            <a:r>
              <a:rPr lang="en-CA" dirty="0"/>
              <a:t>This is usually not the case, and the limited data available has to be re-used in clever ways in order to be able to estimate the error of our classifiers as reliably as possible, i.e., to be re-used in clever ways in order to obtain sufficiently large numbers of samples.</a:t>
            </a:r>
          </a:p>
          <a:p>
            <a:r>
              <a:rPr lang="en-CA" dirty="0"/>
              <a:t>Resampling is divided into two categories: </a:t>
            </a:r>
            <a:r>
              <a:rPr lang="en-CA" i="1" dirty="0"/>
              <a:t>Simple re-sampling</a:t>
            </a:r>
            <a:r>
              <a:rPr lang="en-CA" dirty="0"/>
              <a:t> (where each data point is used for testing only once) and </a:t>
            </a:r>
            <a:r>
              <a:rPr lang="en-CA" i="1" dirty="0"/>
              <a:t>Multiple re-sampling </a:t>
            </a:r>
            <a:r>
              <a:rPr lang="en-CA" dirty="0"/>
              <a:t>(which allows the use of the same data point more than once for testing)</a:t>
            </a:r>
          </a:p>
          <a:p>
            <a:endParaRPr lang="en-CA" dirty="0"/>
          </a:p>
          <a:p>
            <a:endParaRPr lang="en-CA" dirty="0"/>
          </a:p>
          <a:p>
            <a:endParaRPr lang="en-CA" dirty="0"/>
          </a:p>
          <a:p>
            <a:endParaRPr lang="en-US" dirty="0"/>
          </a:p>
        </p:txBody>
      </p:sp>
      <p:sp>
        <p:nvSpPr>
          <p:cNvPr id="4" name="Date Placeholder 3">
            <a:extLst>
              <a:ext uri="{FF2B5EF4-FFF2-40B4-BE49-F238E27FC236}">
                <a16:creationId xmlns:a16="http://schemas.microsoft.com/office/drawing/2014/main" id="{7586E0B1-FC5C-B4FE-9BBA-B39B66A836D4}"/>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4EF25B42-1F56-505A-045B-E12B3D05BD18}"/>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D82B702E-909E-3E33-D54D-C5FB381D18D1}"/>
              </a:ext>
            </a:extLst>
          </p:cNvPr>
          <p:cNvSpPr>
            <a:spLocks noGrp="1"/>
          </p:cNvSpPr>
          <p:nvPr>
            <p:ph type="sldNum" sz="quarter" idx="12"/>
          </p:nvPr>
        </p:nvSpPr>
        <p:spPr/>
        <p:txBody>
          <a:bodyPr/>
          <a:lstStyle/>
          <a:p>
            <a:fld id="{0F9E59AD-4094-455D-83E1-70C030773ECA}" type="slidenum">
              <a:rPr lang="en-US" smtClean="0"/>
              <a:pPr/>
              <a:t>16</a:t>
            </a:fld>
            <a:endParaRPr lang="en-US" dirty="0"/>
          </a:p>
        </p:txBody>
      </p:sp>
    </p:spTree>
    <p:extLst>
      <p:ext uri="{BB962C8B-B14F-4D97-AF65-F5344CB8AC3E}">
        <p14:creationId xmlns:p14="http://schemas.microsoft.com/office/powerpoint/2010/main" val="20279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0DBA-6A8D-D42D-A126-1CD3CDE5BD8D}"/>
              </a:ext>
            </a:extLst>
          </p:cNvPr>
          <p:cNvSpPr>
            <a:spLocks noGrp="1"/>
          </p:cNvSpPr>
          <p:nvPr>
            <p:ph type="title"/>
          </p:nvPr>
        </p:nvSpPr>
        <p:spPr/>
        <p:txBody>
          <a:bodyPr/>
          <a:lstStyle/>
          <a:p>
            <a:r>
              <a:rPr lang="en-US" dirty="0"/>
              <a:t>What are the dangers of resampling?</a:t>
            </a:r>
          </a:p>
        </p:txBody>
      </p:sp>
      <p:sp>
        <p:nvSpPr>
          <p:cNvPr id="3" name="Content Placeholder 2">
            <a:extLst>
              <a:ext uri="{FF2B5EF4-FFF2-40B4-BE49-F238E27FC236}">
                <a16:creationId xmlns:a16="http://schemas.microsoft.com/office/drawing/2014/main" id="{1D9B3AC1-1F5B-A951-86DD-4FC6D9EA433F}"/>
              </a:ext>
            </a:extLst>
          </p:cNvPr>
          <p:cNvSpPr>
            <a:spLocks noGrp="1"/>
          </p:cNvSpPr>
          <p:nvPr>
            <p:ph idx="1"/>
          </p:nvPr>
        </p:nvSpPr>
        <p:spPr/>
        <p:txBody>
          <a:bodyPr/>
          <a:lstStyle/>
          <a:p>
            <a:r>
              <a:rPr lang="en-US" dirty="0"/>
              <a:t>Resampling </a:t>
            </a:r>
            <a:r>
              <a:rPr lang="en-CA" dirty="0"/>
              <a:t>is usually followed by Statistical testing. Yet statistical testing relies on the fundamental assumption that the data used to obtain a sample statistics must be independent.</a:t>
            </a:r>
          </a:p>
          <a:p>
            <a:r>
              <a:rPr lang="en-CA" dirty="0"/>
              <a:t>However, if data is re-used, then this important independence assumption is broken, and the result of the statistical test risks being invalid.</a:t>
            </a:r>
          </a:p>
          <a:p>
            <a:r>
              <a:rPr lang="en-CA" dirty="0"/>
              <a:t>In addition to discussing a few re-sampling approaches, we will underline the issues that may arise when applying them.</a:t>
            </a:r>
          </a:p>
          <a:p>
            <a:endParaRPr lang="en-CA" dirty="0"/>
          </a:p>
          <a:p>
            <a:endParaRPr lang="en-US" dirty="0"/>
          </a:p>
        </p:txBody>
      </p:sp>
      <p:sp>
        <p:nvSpPr>
          <p:cNvPr id="4" name="Date Placeholder 3">
            <a:extLst>
              <a:ext uri="{FF2B5EF4-FFF2-40B4-BE49-F238E27FC236}">
                <a16:creationId xmlns:a16="http://schemas.microsoft.com/office/drawing/2014/main" id="{8242A685-CAA3-E89B-4EF4-EE7099E8C4ED}"/>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B33648B1-2399-8B02-4A97-E2B16BB15745}"/>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BC5C4B52-DECB-09A3-92F9-BDFE65511EB7}"/>
              </a:ext>
            </a:extLst>
          </p:cNvPr>
          <p:cNvSpPr>
            <a:spLocks noGrp="1"/>
          </p:cNvSpPr>
          <p:nvPr>
            <p:ph type="sldNum" sz="quarter" idx="12"/>
          </p:nvPr>
        </p:nvSpPr>
        <p:spPr/>
        <p:txBody>
          <a:bodyPr/>
          <a:lstStyle/>
          <a:p>
            <a:fld id="{0F9E59AD-4094-455D-83E1-70C030773ECA}" type="slidenum">
              <a:rPr lang="en-US" smtClean="0"/>
              <a:pPr/>
              <a:t>17</a:t>
            </a:fld>
            <a:endParaRPr lang="en-US" dirty="0"/>
          </a:p>
        </p:txBody>
      </p:sp>
    </p:spTree>
    <p:extLst>
      <p:ext uri="{BB962C8B-B14F-4D97-AF65-F5344CB8AC3E}">
        <p14:creationId xmlns:p14="http://schemas.microsoft.com/office/powerpoint/2010/main" val="2626024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576-8C66-DA99-5935-6E200F7A347C}"/>
              </a:ext>
            </a:extLst>
          </p:cNvPr>
          <p:cNvSpPr>
            <a:spLocks noGrp="1"/>
          </p:cNvSpPr>
          <p:nvPr>
            <p:ph type="title"/>
          </p:nvPr>
        </p:nvSpPr>
        <p:spPr/>
        <p:txBody>
          <a:bodyPr/>
          <a:lstStyle/>
          <a:p>
            <a:r>
              <a:rPr lang="en-US" dirty="0"/>
              <a:t>Overview of resampling methods</a:t>
            </a:r>
          </a:p>
        </p:txBody>
      </p:sp>
      <p:sp>
        <p:nvSpPr>
          <p:cNvPr id="4" name="Date Placeholder 3">
            <a:extLst>
              <a:ext uri="{FF2B5EF4-FFF2-40B4-BE49-F238E27FC236}">
                <a16:creationId xmlns:a16="http://schemas.microsoft.com/office/drawing/2014/main" id="{D5D5E2D8-56E2-3C8A-6F2B-8590C92FEEEB}"/>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8095D154-E2FA-8B79-5591-79A1A622C28D}"/>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DDB975C5-907C-2CF3-9337-5CE492C460BA}"/>
              </a:ext>
            </a:extLst>
          </p:cNvPr>
          <p:cNvSpPr>
            <a:spLocks noGrp="1"/>
          </p:cNvSpPr>
          <p:nvPr>
            <p:ph type="sldNum" sz="quarter" idx="12"/>
          </p:nvPr>
        </p:nvSpPr>
        <p:spPr/>
        <p:txBody>
          <a:bodyPr/>
          <a:lstStyle/>
          <a:p>
            <a:fld id="{0F9E59AD-4094-455D-83E1-70C030773ECA}" type="slidenum">
              <a:rPr lang="en-US" smtClean="0"/>
              <a:pPr/>
              <a:t>18</a:t>
            </a:fld>
            <a:endParaRPr lang="en-US" dirty="0"/>
          </a:p>
        </p:txBody>
      </p:sp>
      <p:pic>
        <p:nvPicPr>
          <p:cNvPr id="8" name="Picture 7">
            <a:extLst>
              <a:ext uri="{FF2B5EF4-FFF2-40B4-BE49-F238E27FC236}">
                <a16:creationId xmlns:a16="http://schemas.microsoft.com/office/drawing/2014/main" id="{35B3ACE1-B324-1983-EA23-B038FF688D26}"/>
              </a:ext>
            </a:extLst>
          </p:cNvPr>
          <p:cNvPicPr>
            <a:picLocks noChangeAspect="1"/>
          </p:cNvPicPr>
          <p:nvPr/>
        </p:nvPicPr>
        <p:blipFill>
          <a:blip r:embed="rId2"/>
          <a:stretch>
            <a:fillRect/>
          </a:stretch>
        </p:blipFill>
        <p:spPr>
          <a:xfrm>
            <a:off x="457200" y="1145892"/>
            <a:ext cx="8401879" cy="4997669"/>
          </a:xfrm>
          <a:prstGeom prst="rect">
            <a:avLst/>
          </a:prstGeom>
        </p:spPr>
      </p:pic>
    </p:spTree>
    <p:extLst>
      <p:ext uri="{BB962C8B-B14F-4D97-AF65-F5344CB8AC3E}">
        <p14:creationId xmlns:p14="http://schemas.microsoft.com/office/powerpoint/2010/main" val="1716448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3CF4180-4A88-1FD9-6AA9-BC31B436CDF5}"/>
              </a:ext>
            </a:extLst>
          </p:cNvPr>
          <p:cNvSpPr/>
          <p:nvPr/>
        </p:nvSpPr>
        <p:spPr>
          <a:xfrm>
            <a:off x="0" y="1381771"/>
            <a:ext cx="9225023" cy="35881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96342-1022-F7E4-2EB3-EE3B7C5DC41F}"/>
              </a:ext>
            </a:extLst>
          </p:cNvPr>
          <p:cNvSpPr>
            <a:spLocks noGrp="1"/>
          </p:cNvSpPr>
          <p:nvPr>
            <p:ph type="title"/>
          </p:nvPr>
        </p:nvSpPr>
        <p:spPr/>
        <p:txBody>
          <a:bodyPr/>
          <a:lstStyle/>
          <a:p>
            <a:r>
              <a:rPr lang="en-US" dirty="0"/>
              <a:t>K-fold </a:t>
            </a:r>
            <a:r>
              <a:rPr lang="en-US" dirty="0" err="1"/>
              <a:t>crossvalidation</a:t>
            </a:r>
            <a:endParaRPr lang="en-US" dirty="0"/>
          </a:p>
        </p:txBody>
      </p:sp>
      <p:sp>
        <p:nvSpPr>
          <p:cNvPr id="4" name="Date Placeholder 3">
            <a:extLst>
              <a:ext uri="{FF2B5EF4-FFF2-40B4-BE49-F238E27FC236}">
                <a16:creationId xmlns:a16="http://schemas.microsoft.com/office/drawing/2014/main" id="{5B51D098-A312-B7A7-2155-2F54C10EE28A}"/>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9D4AC310-AD0C-EA65-BEB0-DED710C1BF1C}"/>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528194A2-6A81-0C52-024F-09D72601161F}"/>
              </a:ext>
            </a:extLst>
          </p:cNvPr>
          <p:cNvSpPr>
            <a:spLocks noGrp="1"/>
          </p:cNvSpPr>
          <p:nvPr>
            <p:ph type="sldNum" sz="quarter" idx="12"/>
          </p:nvPr>
        </p:nvSpPr>
        <p:spPr/>
        <p:txBody>
          <a:bodyPr/>
          <a:lstStyle/>
          <a:p>
            <a:fld id="{0F9E59AD-4094-455D-83E1-70C030773ECA}" type="slidenum">
              <a:rPr lang="en-US" smtClean="0"/>
              <a:pPr/>
              <a:t>19</a:t>
            </a:fld>
            <a:endParaRPr lang="en-US" dirty="0"/>
          </a:p>
        </p:txBody>
      </p:sp>
      <p:graphicFrame>
        <p:nvGraphicFramePr>
          <p:cNvPr id="7" name="Content Placeholder 4">
            <a:extLst>
              <a:ext uri="{FF2B5EF4-FFF2-40B4-BE49-F238E27FC236}">
                <a16:creationId xmlns:a16="http://schemas.microsoft.com/office/drawing/2014/main" id="{FE15F860-B076-4F8D-B592-2119F604FC74}"/>
              </a:ext>
            </a:extLst>
          </p:cNvPr>
          <p:cNvGraphicFramePr>
            <a:graphicFrameLocks noGrp="1"/>
          </p:cNvGraphicFramePr>
          <p:nvPr>
            <p:ph idx="1"/>
          </p:nvPr>
        </p:nvGraphicFramePr>
        <p:xfrm>
          <a:off x="827088" y="1559249"/>
          <a:ext cx="8229600" cy="369888"/>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60">
                  <a:extLst>
                    <a:ext uri="{9D8B030D-6E8A-4147-A177-3AD203B41FA5}">
                      <a16:colId xmlns:a16="http://schemas.microsoft.com/office/drawing/2014/main" val="20004"/>
                    </a:ext>
                  </a:extLst>
                </a:gridCol>
                <a:gridCol w="822960">
                  <a:extLst>
                    <a:ext uri="{9D8B030D-6E8A-4147-A177-3AD203B41FA5}">
                      <a16:colId xmlns:a16="http://schemas.microsoft.com/office/drawing/2014/main" val="20005"/>
                    </a:ext>
                  </a:extLst>
                </a:gridCol>
                <a:gridCol w="822960">
                  <a:extLst>
                    <a:ext uri="{9D8B030D-6E8A-4147-A177-3AD203B41FA5}">
                      <a16:colId xmlns:a16="http://schemas.microsoft.com/office/drawing/2014/main" val="20006"/>
                    </a:ext>
                  </a:extLst>
                </a:gridCol>
                <a:gridCol w="822960">
                  <a:extLst>
                    <a:ext uri="{9D8B030D-6E8A-4147-A177-3AD203B41FA5}">
                      <a16:colId xmlns:a16="http://schemas.microsoft.com/office/drawing/2014/main" val="20007"/>
                    </a:ext>
                  </a:extLst>
                </a:gridCol>
                <a:gridCol w="822960">
                  <a:extLst>
                    <a:ext uri="{9D8B030D-6E8A-4147-A177-3AD203B41FA5}">
                      <a16:colId xmlns:a16="http://schemas.microsoft.com/office/drawing/2014/main" val="20008"/>
                    </a:ext>
                  </a:extLst>
                </a:gridCol>
                <a:gridCol w="822960">
                  <a:extLst>
                    <a:ext uri="{9D8B030D-6E8A-4147-A177-3AD203B41FA5}">
                      <a16:colId xmlns:a16="http://schemas.microsoft.com/office/drawing/2014/main" val="20009"/>
                    </a:ext>
                  </a:extLst>
                </a:gridCol>
              </a:tblGrid>
              <a:tr h="369888">
                <a:tc>
                  <a:txBody>
                    <a:bodyPr/>
                    <a:lstStyle/>
                    <a:p>
                      <a:endParaRPr lang="en-CA" sz="1800" dirty="0">
                        <a:solidFill>
                          <a:srgbClr val="FF0000"/>
                        </a:solidFill>
                      </a:endParaRPr>
                    </a:p>
                  </a:txBody>
                  <a:tcPr marT="45603" marB="45603">
                    <a:solidFill>
                      <a:srgbClr val="92D050"/>
                    </a:solidFill>
                  </a:tcPr>
                </a:tc>
                <a:tc>
                  <a:txBody>
                    <a:bodyPr/>
                    <a:lstStyle/>
                    <a:p>
                      <a:endParaRPr lang="en-CA" sz="1800"/>
                    </a:p>
                  </a:txBody>
                  <a:tcPr marT="45603" marB="45603"/>
                </a:tc>
                <a:tc>
                  <a:txBody>
                    <a:bodyPr/>
                    <a:lstStyle/>
                    <a:p>
                      <a:endParaRPr lang="en-CA" sz="1800"/>
                    </a:p>
                  </a:txBody>
                  <a:tcPr marT="45603" marB="45603"/>
                </a:tc>
                <a:tc>
                  <a:txBody>
                    <a:bodyPr/>
                    <a:lstStyle/>
                    <a:p>
                      <a:endParaRPr lang="en-CA" sz="1800"/>
                    </a:p>
                  </a:txBody>
                  <a:tcPr marT="45603" marB="45603"/>
                </a:tc>
                <a:tc>
                  <a:txBody>
                    <a:bodyPr/>
                    <a:lstStyle/>
                    <a:p>
                      <a:endParaRPr lang="en-CA" sz="1800"/>
                    </a:p>
                  </a:txBody>
                  <a:tcPr marT="45603" marB="45603"/>
                </a:tc>
                <a:tc>
                  <a:txBody>
                    <a:bodyPr/>
                    <a:lstStyle/>
                    <a:p>
                      <a:endParaRPr lang="en-CA" sz="1800"/>
                    </a:p>
                  </a:txBody>
                  <a:tcPr marT="45603" marB="45603"/>
                </a:tc>
                <a:tc>
                  <a:txBody>
                    <a:bodyPr/>
                    <a:lstStyle/>
                    <a:p>
                      <a:endParaRPr lang="en-CA" sz="1800" dirty="0"/>
                    </a:p>
                  </a:txBody>
                  <a:tcPr marT="45603" marB="45603"/>
                </a:tc>
                <a:tc>
                  <a:txBody>
                    <a:bodyPr/>
                    <a:lstStyle/>
                    <a:p>
                      <a:endParaRPr lang="en-CA" sz="1800"/>
                    </a:p>
                  </a:txBody>
                  <a:tcPr marT="45603" marB="45603"/>
                </a:tc>
                <a:tc>
                  <a:txBody>
                    <a:bodyPr/>
                    <a:lstStyle/>
                    <a:p>
                      <a:endParaRPr lang="en-CA" sz="1800"/>
                    </a:p>
                  </a:txBody>
                  <a:tcPr marT="45603" marB="45603"/>
                </a:tc>
                <a:tc>
                  <a:txBody>
                    <a:bodyPr/>
                    <a:lstStyle/>
                    <a:p>
                      <a:endParaRPr lang="en-CA" sz="1800" dirty="0"/>
                    </a:p>
                  </a:txBody>
                  <a:tcPr marT="45603" marB="45603"/>
                </a:tc>
                <a:extLst>
                  <a:ext uri="{0D108BD9-81ED-4DB2-BD59-A6C34878D82A}">
                    <a16:rowId xmlns:a16="http://schemas.microsoft.com/office/drawing/2014/main" val="10000"/>
                  </a:ext>
                </a:extLst>
              </a:tr>
            </a:tbl>
          </a:graphicData>
        </a:graphic>
      </p:graphicFrame>
      <p:graphicFrame>
        <p:nvGraphicFramePr>
          <p:cNvPr id="8" name="Content Placeholder 4">
            <a:extLst>
              <a:ext uri="{FF2B5EF4-FFF2-40B4-BE49-F238E27FC236}">
                <a16:creationId xmlns:a16="http://schemas.microsoft.com/office/drawing/2014/main" id="{E8331F66-9E76-4F2B-E252-40C0CAD87EFB}"/>
              </a:ext>
            </a:extLst>
          </p:cNvPr>
          <p:cNvGraphicFramePr>
            <a:graphicFrameLocks/>
          </p:cNvGraphicFramePr>
          <p:nvPr/>
        </p:nvGraphicFramePr>
        <p:xfrm>
          <a:off x="827088" y="2133924"/>
          <a:ext cx="8229600" cy="371475"/>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60">
                  <a:extLst>
                    <a:ext uri="{9D8B030D-6E8A-4147-A177-3AD203B41FA5}">
                      <a16:colId xmlns:a16="http://schemas.microsoft.com/office/drawing/2014/main" val="20004"/>
                    </a:ext>
                  </a:extLst>
                </a:gridCol>
                <a:gridCol w="822960">
                  <a:extLst>
                    <a:ext uri="{9D8B030D-6E8A-4147-A177-3AD203B41FA5}">
                      <a16:colId xmlns:a16="http://schemas.microsoft.com/office/drawing/2014/main" val="20005"/>
                    </a:ext>
                  </a:extLst>
                </a:gridCol>
                <a:gridCol w="822960">
                  <a:extLst>
                    <a:ext uri="{9D8B030D-6E8A-4147-A177-3AD203B41FA5}">
                      <a16:colId xmlns:a16="http://schemas.microsoft.com/office/drawing/2014/main" val="20006"/>
                    </a:ext>
                  </a:extLst>
                </a:gridCol>
                <a:gridCol w="822960">
                  <a:extLst>
                    <a:ext uri="{9D8B030D-6E8A-4147-A177-3AD203B41FA5}">
                      <a16:colId xmlns:a16="http://schemas.microsoft.com/office/drawing/2014/main" val="20007"/>
                    </a:ext>
                  </a:extLst>
                </a:gridCol>
                <a:gridCol w="822960">
                  <a:extLst>
                    <a:ext uri="{9D8B030D-6E8A-4147-A177-3AD203B41FA5}">
                      <a16:colId xmlns:a16="http://schemas.microsoft.com/office/drawing/2014/main" val="20008"/>
                    </a:ext>
                  </a:extLst>
                </a:gridCol>
                <a:gridCol w="822960">
                  <a:extLst>
                    <a:ext uri="{9D8B030D-6E8A-4147-A177-3AD203B41FA5}">
                      <a16:colId xmlns:a16="http://schemas.microsoft.com/office/drawing/2014/main" val="20009"/>
                    </a:ext>
                  </a:extLst>
                </a:gridCol>
              </a:tblGrid>
              <a:tr h="371475">
                <a:tc>
                  <a:txBody>
                    <a:bodyPr/>
                    <a:lstStyle/>
                    <a:p>
                      <a:endParaRPr lang="en-CA" sz="1800" dirty="0">
                        <a:solidFill>
                          <a:srgbClr val="FF0000"/>
                        </a:solidFill>
                      </a:endParaRPr>
                    </a:p>
                  </a:txBody>
                  <a:tcPr marT="45798" marB="45798">
                    <a:solidFill>
                      <a:schemeClr val="accent1"/>
                    </a:solidFill>
                  </a:tcPr>
                </a:tc>
                <a:tc>
                  <a:txBody>
                    <a:bodyPr/>
                    <a:lstStyle/>
                    <a:p>
                      <a:endParaRPr lang="en-CA" sz="1800" dirty="0"/>
                    </a:p>
                  </a:txBody>
                  <a:tcPr marT="45798" marB="45798">
                    <a:solidFill>
                      <a:srgbClr val="92D050"/>
                    </a:solidFill>
                  </a:tcPr>
                </a:tc>
                <a:tc>
                  <a:txBody>
                    <a:bodyPr/>
                    <a:lstStyle/>
                    <a:p>
                      <a:endParaRPr lang="en-CA" sz="1800"/>
                    </a:p>
                  </a:txBody>
                  <a:tcPr marT="45798" marB="45798"/>
                </a:tc>
                <a:tc>
                  <a:txBody>
                    <a:bodyPr/>
                    <a:lstStyle/>
                    <a:p>
                      <a:endParaRPr lang="en-CA" sz="1800"/>
                    </a:p>
                  </a:txBody>
                  <a:tcPr marT="45798" marB="45798"/>
                </a:tc>
                <a:tc>
                  <a:txBody>
                    <a:bodyPr/>
                    <a:lstStyle/>
                    <a:p>
                      <a:endParaRPr lang="en-CA" sz="1800"/>
                    </a:p>
                  </a:txBody>
                  <a:tcPr marT="45798" marB="45798"/>
                </a:tc>
                <a:tc>
                  <a:txBody>
                    <a:bodyPr/>
                    <a:lstStyle/>
                    <a:p>
                      <a:endParaRPr lang="en-CA" sz="1800"/>
                    </a:p>
                  </a:txBody>
                  <a:tcPr marT="45798" marB="45798"/>
                </a:tc>
                <a:tc>
                  <a:txBody>
                    <a:bodyPr/>
                    <a:lstStyle/>
                    <a:p>
                      <a:endParaRPr lang="en-CA" sz="1800"/>
                    </a:p>
                  </a:txBody>
                  <a:tcPr marT="45798" marB="45798"/>
                </a:tc>
                <a:tc>
                  <a:txBody>
                    <a:bodyPr/>
                    <a:lstStyle/>
                    <a:p>
                      <a:endParaRPr lang="en-CA" sz="1800" dirty="0"/>
                    </a:p>
                  </a:txBody>
                  <a:tcPr marT="45798" marB="45798"/>
                </a:tc>
                <a:tc>
                  <a:txBody>
                    <a:bodyPr/>
                    <a:lstStyle/>
                    <a:p>
                      <a:endParaRPr lang="en-CA" sz="1800"/>
                    </a:p>
                  </a:txBody>
                  <a:tcPr marT="45798" marB="45798"/>
                </a:tc>
                <a:tc>
                  <a:txBody>
                    <a:bodyPr/>
                    <a:lstStyle/>
                    <a:p>
                      <a:endParaRPr lang="en-CA" sz="1800" dirty="0"/>
                    </a:p>
                  </a:txBody>
                  <a:tcPr marT="45798" marB="45798"/>
                </a:tc>
                <a:extLst>
                  <a:ext uri="{0D108BD9-81ED-4DB2-BD59-A6C34878D82A}">
                    <a16:rowId xmlns:a16="http://schemas.microsoft.com/office/drawing/2014/main" val="10000"/>
                  </a:ext>
                </a:extLst>
              </a:tr>
            </a:tbl>
          </a:graphicData>
        </a:graphic>
      </p:graphicFrame>
      <p:graphicFrame>
        <p:nvGraphicFramePr>
          <p:cNvPr id="9" name="Content Placeholder 4">
            <a:extLst>
              <a:ext uri="{FF2B5EF4-FFF2-40B4-BE49-F238E27FC236}">
                <a16:creationId xmlns:a16="http://schemas.microsoft.com/office/drawing/2014/main" id="{466372F2-F78F-DCAD-AF6E-8A502A277EB5}"/>
              </a:ext>
            </a:extLst>
          </p:cNvPr>
          <p:cNvGraphicFramePr>
            <a:graphicFrameLocks/>
          </p:cNvGraphicFramePr>
          <p:nvPr/>
        </p:nvGraphicFramePr>
        <p:xfrm>
          <a:off x="827088" y="3021337"/>
          <a:ext cx="8229600" cy="371475"/>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60">
                  <a:extLst>
                    <a:ext uri="{9D8B030D-6E8A-4147-A177-3AD203B41FA5}">
                      <a16:colId xmlns:a16="http://schemas.microsoft.com/office/drawing/2014/main" val="20004"/>
                    </a:ext>
                  </a:extLst>
                </a:gridCol>
                <a:gridCol w="822960">
                  <a:extLst>
                    <a:ext uri="{9D8B030D-6E8A-4147-A177-3AD203B41FA5}">
                      <a16:colId xmlns:a16="http://schemas.microsoft.com/office/drawing/2014/main" val="20005"/>
                    </a:ext>
                  </a:extLst>
                </a:gridCol>
                <a:gridCol w="822960">
                  <a:extLst>
                    <a:ext uri="{9D8B030D-6E8A-4147-A177-3AD203B41FA5}">
                      <a16:colId xmlns:a16="http://schemas.microsoft.com/office/drawing/2014/main" val="20006"/>
                    </a:ext>
                  </a:extLst>
                </a:gridCol>
                <a:gridCol w="822960">
                  <a:extLst>
                    <a:ext uri="{9D8B030D-6E8A-4147-A177-3AD203B41FA5}">
                      <a16:colId xmlns:a16="http://schemas.microsoft.com/office/drawing/2014/main" val="20007"/>
                    </a:ext>
                  </a:extLst>
                </a:gridCol>
                <a:gridCol w="822960">
                  <a:extLst>
                    <a:ext uri="{9D8B030D-6E8A-4147-A177-3AD203B41FA5}">
                      <a16:colId xmlns:a16="http://schemas.microsoft.com/office/drawing/2014/main" val="20008"/>
                    </a:ext>
                  </a:extLst>
                </a:gridCol>
                <a:gridCol w="822960">
                  <a:extLst>
                    <a:ext uri="{9D8B030D-6E8A-4147-A177-3AD203B41FA5}">
                      <a16:colId xmlns:a16="http://schemas.microsoft.com/office/drawing/2014/main" val="20009"/>
                    </a:ext>
                  </a:extLst>
                </a:gridCol>
              </a:tblGrid>
              <a:tr h="371475">
                <a:tc>
                  <a:txBody>
                    <a:bodyPr/>
                    <a:lstStyle/>
                    <a:p>
                      <a:endParaRPr lang="en-CA" sz="1800" dirty="0">
                        <a:solidFill>
                          <a:srgbClr val="FF0000"/>
                        </a:solidFill>
                      </a:endParaRPr>
                    </a:p>
                  </a:txBody>
                  <a:tcPr marT="45798" marB="45798">
                    <a:solidFill>
                      <a:schemeClr val="accent1"/>
                    </a:solidFill>
                  </a:tcPr>
                </a:tc>
                <a:tc>
                  <a:txBody>
                    <a:bodyPr/>
                    <a:lstStyle/>
                    <a:p>
                      <a:endParaRPr lang="en-CA" sz="1800" dirty="0"/>
                    </a:p>
                  </a:txBody>
                  <a:tcPr marT="45798" marB="45798">
                    <a:solidFill>
                      <a:schemeClr val="accent1"/>
                    </a:solidFill>
                  </a:tcPr>
                </a:tc>
                <a:tc>
                  <a:txBody>
                    <a:bodyPr/>
                    <a:lstStyle/>
                    <a:p>
                      <a:endParaRPr lang="en-CA" sz="1800"/>
                    </a:p>
                  </a:txBody>
                  <a:tcPr marT="45798" marB="45798"/>
                </a:tc>
                <a:tc>
                  <a:txBody>
                    <a:bodyPr/>
                    <a:lstStyle/>
                    <a:p>
                      <a:endParaRPr lang="en-CA" sz="1800"/>
                    </a:p>
                  </a:txBody>
                  <a:tcPr marT="45798" marB="45798"/>
                </a:tc>
                <a:tc>
                  <a:txBody>
                    <a:bodyPr/>
                    <a:lstStyle/>
                    <a:p>
                      <a:endParaRPr lang="en-CA" sz="1800"/>
                    </a:p>
                  </a:txBody>
                  <a:tcPr marT="45798" marB="45798"/>
                </a:tc>
                <a:tc>
                  <a:txBody>
                    <a:bodyPr/>
                    <a:lstStyle/>
                    <a:p>
                      <a:endParaRPr lang="en-CA" sz="1800"/>
                    </a:p>
                  </a:txBody>
                  <a:tcPr marT="45798" marB="45798"/>
                </a:tc>
                <a:tc>
                  <a:txBody>
                    <a:bodyPr/>
                    <a:lstStyle/>
                    <a:p>
                      <a:endParaRPr lang="en-CA" sz="1800"/>
                    </a:p>
                  </a:txBody>
                  <a:tcPr marT="45798" marB="45798"/>
                </a:tc>
                <a:tc>
                  <a:txBody>
                    <a:bodyPr/>
                    <a:lstStyle/>
                    <a:p>
                      <a:endParaRPr lang="en-CA" sz="1800" dirty="0"/>
                    </a:p>
                  </a:txBody>
                  <a:tcPr marT="45798" marB="45798"/>
                </a:tc>
                <a:tc>
                  <a:txBody>
                    <a:bodyPr/>
                    <a:lstStyle/>
                    <a:p>
                      <a:endParaRPr lang="en-CA" sz="1800" dirty="0"/>
                    </a:p>
                  </a:txBody>
                  <a:tcPr marT="45798" marB="45798">
                    <a:solidFill>
                      <a:srgbClr val="92D050"/>
                    </a:solidFill>
                  </a:tcPr>
                </a:tc>
                <a:tc>
                  <a:txBody>
                    <a:bodyPr/>
                    <a:lstStyle/>
                    <a:p>
                      <a:endParaRPr lang="en-CA" sz="1800" dirty="0"/>
                    </a:p>
                  </a:txBody>
                  <a:tcPr marT="45798" marB="45798"/>
                </a:tc>
                <a:extLst>
                  <a:ext uri="{0D108BD9-81ED-4DB2-BD59-A6C34878D82A}">
                    <a16:rowId xmlns:a16="http://schemas.microsoft.com/office/drawing/2014/main" val="10000"/>
                  </a:ext>
                </a:extLst>
              </a:tr>
            </a:tbl>
          </a:graphicData>
        </a:graphic>
      </p:graphicFrame>
      <p:graphicFrame>
        <p:nvGraphicFramePr>
          <p:cNvPr id="10" name="Content Placeholder 4">
            <a:extLst>
              <a:ext uri="{FF2B5EF4-FFF2-40B4-BE49-F238E27FC236}">
                <a16:creationId xmlns:a16="http://schemas.microsoft.com/office/drawing/2014/main" id="{6341BEE1-DA89-0DBA-1871-3A0E4F35E31D}"/>
              </a:ext>
            </a:extLst>
          </p:cNvPr>
          <p:cNvGraphicFramePr>
            <a:graphicFrameLocks/>
          </p:cNvGraphicFramePr>
          <p:nvPr/>
        </p:nvGraphicFramePr>
        <p:xfrm>
          <a:off x="827088" y="3575374"/>
          <a:ext cx="8229600" cy="369888"/>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60">
                  <a:extLst>
                    <a:ext uri="{9D8B030D-6E8A-4147-A177-3AD203B41FA5}">
                      <a16:colId xmlns:a16="http://schemas.microsoft.com/office/drawing/2014/main" val="20004"/>
                    </a:ext>
                  </a:extLst>
                </a:gridCol>
                <a:gridCol w="822960">
                  <a:extLst>
                    <a:ext uri="{9D8B030D-6E8A-4147-A177-3AD203B41FA5}">
                      <a16:colId xmlns:a16="http://schemas.microsoft.com/office/drawing/2014/main" val="20005"/>
                    </a:ext>
                  </a:extLst>
                </a:gridCol>
                <a:gridCol w="822960">
                  <a:extLst>
                    <a:ext uri="{9D8B030D-6E8A-4147-A177-3AD203B41FA5}">
                      <a16:colId xmlns:a16="http://schemas.microsoft.com/office/drawing/2014/main" val="20006"/>
                    </a:ext>
                  </a:extLst>
                </a:gridCol>
                <a:gridCol w="822960">
                  <a:extLst>
                    <a:ext uri="{9D8B030D-6E8A-4147-A177-3AD203B41FA5}">
                      <a16:colId xmlns:a16="http://schemas.microsoft.com/office/drawing/2014/main" val="20007"/>
                    </a:ext>
                  </a:extLst>
                </a:gridCol>
                <a:gridCol w="822960">
                  <a:extLst>
                    <a:ext uri="{9D8B030D-6E8A-4147-A177-3AD203B41FA5}">
                      <a16:colId xmlns:a16="http://schemas.microsoft.com/office/drawing/2014/main" val="20008"/>
                    </a:ext>
                  </a:extLst>
                </a:gridCol>
                <a:gridCol w="822960">
                  <a:extLst>
                    <a:ext uri="{9D8B030D-6E8A-4147-A177-3AD203B41FA5}">
                      <a16:colId xmlns:a16="http://schemas.microsoft.com/office/drawing/2014/main" val="20009"/>
                    </a:ext>
                  </a:extLst>
                </a:gridCol>
              </a:tblGrid>
              <a:tr h="369888">
                <a:tc>
                  <a:txBody>
                    <a:bodyPr/>
                    <a:lstStyle/>
                    <a:p>
                      <a:endParaRPr lang="en-CA" sz="1800" dirty="0">
                        <a:solidFill>
                          <a:srgbClr val="FF0000"/>
                        </a:solidFill>
                      </a:endParaRPr>
                    </a:p>
                  </a:txBody>
                  <a:tcPr marT="45603" marB="45603">
                    <a:solidFill>
                      <a:schemeClr val="accent1"/>
                    </a:solidFill>
                  </a:tcPr>
                </a:tc>
                <a:tc>
                  <a:txBody>
                    <a:bodyPr/>
                    <a:lstStyle/>
                    <a:p>
                      <a:endParaRPr lang="en-CA" sz="1800" dirty="0"/>
                    </a:p>
                  </a:txBody>
                  <a:tcPr marT="45603" marB="45603">
                    <a:solidFill>
                      <a:schemeClr val="accent1"/>
                    </a:solidFill>
                  </a:tcPr>
                </a:tc>
                <a:tc>
                  <a:txBody>
                    <a:bodyPr/>
                    <a:lstStyle/>
                    <a:p>
                      <a:endParaRPr lang="en-CA" sz="1800"/>
                    </a:p>
                  </a:txBody>
                  <a:tcPr marT="45603" marB="45603"/>
                </a:tc>
                <a:tc>
                  <a:txBody>
                    <a:bodyPr/>
                    <a:lstStyle/>
                    <a:p>
                      <a:endParaRPr lang="en-CA" sz="1800"/>
                    </a:p>
                  </a:txBody>
                  <a:tcPr marT="45603" marB="45603"/>
                </a:tc>
                <a:tc>
                  <a:txBody>
                    <a:bodyPr/>
                    <a:lstStyle/>
                    <a:p>
                      <a:endParaRPr lang="en-CA" sz="1800"/>
                    </a:p>
                  </a:txBody>
                  <a:tcPr marT="45603" marB="45603"/>
                </a:tc>
                <a:tc>
                  <a:txBody>
                    <a:bodyPr/>
                    <a:lstStyle/>
                    <a:p>
                      <a:endParaRPr lang="en-CA" sz="1800"/>
                    </a:p>
                  </a:txBody>
                  <a:tcPr marT="45603" marB="45603"/>
                </a:tc>
                <a:tc>
                  <a:txBody>
                    <a:bodyPr/>
                    <a:lstStyle/>
                    <a:p>
                      <a:endParaRPr lang="en-CA" sz="1800"/>
                    </a:p>
                  </a:txBody>
                  <a:tcPr marT="45603" marB="45603"/>
                </a:tc>
                <a:tc>
                  <a:txBody>
                    <a:bodyPr/>
                    <a:lstStyle/>
                    <a:p>
                      <a:endParaRPr lang="en-CA" sz="1800"/>
                    </a:p>
                  </a:txBody>
                  <a:tcPr marT="45603" marB="45603"/>
                </a:tc>
                <a:tc>
                  <a:txBody>
                    <a:bodyPr/>
                    <a:lstStyle/>
                    <a:p>
                      <a:endParaRPr lang="en-CA" sz="1800" dirty="0"/>
                    </a:p>
                  </a:txBody>
                  <a:tcPr marT="45603" marB="45603">
                    <a:solidFill>
                      <a:schemeClr val="accent1"/>
                    </a:solidFill>
                  </a:tcPr>
                </a:tc>
                <a:tc>
                  <a:txBody>
                    <a:bodyPr/>
                    <a:lstStyle/>
                    <a:p>
                      <a:endParaRPr lang="en-CA" sz="1800" dirty="0"/>
                    </a:p>
                  </a:txBody>
                  <a:tcPr marT="45603" marB="45603">
                    <a:solidFill>
                      <a:srgbClr val="92D050"/>
                    </a:solidFill>
                  </a:tcPr>
                </a:tc>
                <a:extLst>
                  <a:ext uri="{0D108BD9-81ED-4DB2-BD59-A6C34878D82A}">
                    <a16:rowId xmlns:a16="http://schemas.microsoft.com/office/drawing/2014/main" val="10000"/>
                  </a:ext>
                </a:extLst>
              </a:tr>
            </a:tbl>
          </a:graphicData>
        </a:graphic>
      </p:graphicFrame>
      <p:sp>
        <p:nvSpPr>
          <p:cNvPr id="11" name="TextBox 8">
            <a:extLst>
              <a:ext uri="{FF2B5EF4-FFF2-40B4-BE49-F238E27FC236}">
                <a16:creationId xmlns:a16="http://schemas.microsoft.com/office/drawing/2014/main" id="{A4913AEA-A31E-D440-C961-79E0D717B64C}"/>
              </a:ext>
            </a:extLst>
          </p:cNvPr>
          <p:cNvSpPr txBox="1">
            <a:spLocks noChangeArrowheads="1"/>
          </p:cNvSpPr>
          <p:nvPr/>
        </p:nvSpPr>
        <p:spPr bwMode="auto">
          <a:xfrm>
            <a:off x="2535238" y="2653037"/>
            <a:ext cx="5445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CA"/>
              <a:t>…..</a:t>
            </a:r>
          </a:p>
        </p:txBody>
      </p:sp>
      <p:graphicFrame>
        <p:nvGraphicFramePr>
          <p:cNvPr id="12" name="Table 11">
            <a:extLst>
              <a:ext uri="{FF2B5EF4-FFF2-40B4-BE49-F238E27FC236}">
                <a16:creationId xmlns:a16="http://schemas.microsoft.com/office/drawing/2014/main" id="{89E856F6-4F26-467F-4DF8-E4FBA1EB5D48}"/>
              </a:ext>
            </a:extLst>
          </p:cNvPr>
          <p:cNvGraphicFramePr>
            <a:graphicFrameLocks noGrp="1"/>
          </p:cNvGraphicFramePr>
          <p:nvPr/>
        </p:nvGraphicFramePr>
        <p:xfrm>
          <a:off x="342900" y="4078612"/>
          <a:ext cx="754063" cy="366712"/>
        </p:xfrm>
        <a:graphic>
          <a:graphicData uri="http://schemas.openxmlformats.org/drawingml/2006/table">
            <a:tbl>
              <a:tblPr firstRow="1" bandRow="1">
                <a:tableStyleId>{5C22544A-7EE6-4342-B048-85BDC9FD1C3A}</a:tableStyleId>
              </a:tblPr>
              <a:tblGrid>
                <a:gridCol w="754063">
                  <a:extLst>
                    <a:ext uri="{9D8B030D-6E8A-4147-A177-3AD203B41FA5}">
                      <a16:colId xmlns:a16="http://schemas.microsoft.com/office/drawing/2014/main" val="20000"/>
                    </a:ext>
                  </a:extLst>
                </a:gridCol>
              </a:tblGrid>
              <a:tr h="366712">
                <a:tc>
                  <a:txBody>
                    <a:bodyPr/>
                    <a:lstStyle/>
                    <a:p>
                      <a:endParaRPr lang="en-CA" sz="1800" dirty="0"/>
                    </a:p>
                  </a:txBody>
                  <a:tcPr marL="91305" marR="91305" marT="45839" marB="45839"/>
                </a:tc>
                <a:extLst>
                  <a:ext uri="{0D108BD9-81ED-4DB2-BD59-A6C34878D82A}">
                    <a16:rowId xmlns:a16="http://schemas.microsoft.com/office/drawing/2014/main" val="10000"/>
                  </a:ext>
                </a:extLst>
              </a:tr>
            </a:tbl>
          </a:graphicData>
        </a:graphic>
      </p:graphicFrame>
      <p:graphicFrame>
        <p:nvGraphicFramePr>
          <p:cNvPr id="13" name="Table 12">
            <a:extLst>
              <a:ext uri="{FF2B5EF4-FFF2-40B4-BE49-F238E27FC236}">
                <a16:creationId xmlns:a16="http://schemas.microsoft.com/office/drawing/2014/main" id="{F051D7CD-E4F7-7B9B-4858-7CA8DD5E9B49}"/>
              </a:ext>
            </a:extLst>
          </p:cNvPr>
          <p:cNvGraphicFramePr>
            <a:graphicFrameLocks noGrp="1"/>
          </p:cNvGraphicFramePr>
          <p:nvPr/>
        </p:nvGraphicFramePr>
        <p:xfrm>
          <a:off x="360363" y="4446912"/>
          <a:ext cx="755650" cy="366712"/>
        </p:xfrm>
        <a:graphic>
          <a:graphicData uri="http://schemas.openxmlformats.org/drawingml/2006/table">
            <a:tbl>
              <a:tblPr firstRow="1" bandRow="1">
                <a:tableStyleId>{5C22544A-7EE6-4342-B048-85BDC9FD1C3A}</a:tableStyleId>
              </a:tblPr>
              <a:tblGrid>
                <a:gridCol w="755650">
                  <a:extLst>
                    <a:ext uri="{9D8B030D-6E8A-4147-A177-3AD203B41FA5}">
                      <a16:colId xmlns:a16="http://schemas.microsoft.com/office/drawing/2014/main" val="20000"/>
                    </a:ext>
                  </a:extLst>
                </a:gridCol>
              </a:tblGrid>
              <a:tr h="366712">
                <a:tc>
                  <a:txBody>
                    <a:bodyPr/>
                    <a:lstStyle/>
                    <a:p>
                      <a:endParaRPr lang="en-CA" sz="1800" dirty="0"/>
                    </a:p>
                  </a:txBody>
                  <a:tcPr marL="91497" marR="91497" marT="45839" marB="45839">
                    <a:solidFill>
                      <a:srgbClr val="92D050"/>
                    </a:solidFill>
                  </a:tcPr>
                </a:tc>
                <a:extLst>
                  <a:ext uri="{0D108BD9-81ED-4DB2-BD59-A6C34878D82A}">
                    <a16:rowId xmlns:a16="http://schemas.microsoft.com/office/drawing/2014/main" val="10000"/>
                  </a:ext>
                </a:extLst>
              </a:tr>
            </a:tbl>
          </a:graphicData>
        </a:graphic>
      </p:graphicFrame>
      <p:sp>
        <p:nvSpPr>
          <p:cNvPr id="14" name="TextBox 12">
            <a:extLst>
              <a:ext uri="{FF2B5EF4-FFF2-40B4-BE49-F238E27FC236}">
                <a16:creationId xmlns:a16="http://schemas.microsoft.com/office/drawing/2014/main" id="{762C75F1-6EF9-CE73-4E45-9D89C1A2413B}"/>
              </a:ext>
            </a:extLst>
          </p:cNvPr>
          <p:cNvSpPr txBox="1">
            <a:spLocks noChangeArrowheads="1"/>
          </p:cNvSpPr>
          <p:nvPr/>
        </p:nvSpPr>
        <p:spPr bwMode="auto">
          <a:xfrm>
            <a:off x="1176338" y="4146874"/>
            <a:ext cx="23256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CA"/>
              <a:t>: training data subset</a:t>
            </a:r>
          </a:p>
          <a:p>
            <a:pPr eaLnBrk="1" hangingPunct="1"/>
            <a:r>
              <a:rPr lang="en-CA"/>
              <a:t>: testing data subset</a:t>
            </a:r>
          </a:p>
        </p:txBody>
      </p:sp>
      <p:sp>
        <p:nvSpPr>
          <p:cNvPr id="15" name="TextBox 13">
            <a:extLst>
              <a:ext uri="{FF2B5EF4-FFF2-40B4-BE49-F238E27FC236}">
                <a16:creationId xmlns:a16="http://schemas.microsoft.com/office/drawing/2014/main" id="{79B0CED0-C50A-CB2F-F1AA-2AE96B761FA5}"/>
              </a:ext>
            </a:extLst>
          </p:cNvPr>
          <p:cNvSpPr txBox="1">
            <a:spLocks noChangeArrowheads="1"/>
          </p:cNvSpPr>
          <p:nvPr/>
        </p:nvSpPr>
        <p:spPr bwMode="auto">
          <a:xfrm>
            <a:off x="26988" y="1557662"/>
            <a:ext cx="881062"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CA" sz="1400"/>
              <a:t>Fold 1:</a:t>
            </a:r>
          </a:p>
          <a:p>
            <a:pPr eaLnBrk="1" hangingPunct="1"/>
            <a:endParaRPr lang="en-CA" sz="1400"/>
          </a:p>
          <a:p>
            <a:pPr eaLnBrk="1" hangingPunct="1"/>
            <a:endParaRPr lang="en-CA" sz="1400"/>
          </a:p>
          <a:p>
            <a:pPr eaLnBrk="1" hangingPunct="1"/>
            <a:r>
              <a:rPr lang="en-CA" sz="1400"/>
              <a:t>Fold 2:</a:t>
            </a:r>
          </a:p>
          <a:p>
            <a:pPr eaLnBrk="1" hangingPunct="1"/>
            <a:endParaRPr lang="en-CA" sz="1400"/>
          </a:p>
          <a:p>
            <a:pPr eaLnBrk="1" hangingPunct="1"/>
            <a:endParaRPr lang="en-CA" sz="1400"/>
          </a:p>
          <a:p>
            <a:pPr eaLnBrk="1" hangingPunct="1"/>
            <a:endParaRPr lang="en-CA" sz="1400"/>
          </a:p>
          <a:p>
            <a:pPr eaLnBrk="1" hangingPunct="1"/>
            <a:r>
              <a:rPr lang="en-CA" sz="1400"/>
              <a:t>Fold k-1:</a:t>
            </a:r>
          </a:p>
          <a:p>
            <a:pPr eaLnBrk="1" hangingPunct="1"/>
            <a:endParaRPr lang="en-CA" sz="1400"/>
          </a:p>
          <a:p>
            <a:pPr eaLnBrk="1" hangingPunct="1"/>
            <a:r>
              <a:rPr lang="en-CA" sz="1400"/>
              <a:t>Fold k:</a:t>
            </a:r>
          </a:p>
          <a:p>
            <a:pPr eaLnBrk="1" hangingPunct="1"/>
            <a:endParaRPr lang="en-CA" sz="1400"/>
          </a:p>
          <a:p>
            <a:pPr eaLnBrk="1" hangingPunct="1"/>
            <a:endParaRPr lang="en-CA" sz="1400"/>
          </a:p>
        </p:txBody>
      </p:sp>
      <p:sp>
        <p:nvSpPr>
          <p:cNvPr id="17" name="TextBox 16">
            <a:extLst>
              <a:ext uri="{FF2B5EF4-FFF2-40B4-BE49-F238E27FC236}">
                <a16:creationId xmlns:a16="http://schemas.microsoft.com/office/drawing/2014/main" id="{A76E17D1-4920-C692-51EE-CDC76550B6F2}"/>
              </a:ext>
            </a:extLst>
          </p:cNvPr>
          <p:cNvSpPr txBox="1"/>
          <p:nvPr/>
        </p:nvSpPr>
        <p:spPr>
          <a:xfrm>
            <a:off x="457200" y="5271988"/>
            <a:ext cx="8054321" cy="1200329"/>
          </a:xfrm>
          <a:prstGeom prst="rect">
            <a:avLst/>
          </a:prstGeom>
          <a:noFill/>
        </p:spPr>
        <p:txBody>
          <a:bodyPr wrap="none" rtlCol="0">
            <a:spAutoFit/>
          </a:bodyPr>
          <a:lstStyle/>
          <a:p>
            <a:pPr eaLnBrk="1" hangingPunct="1"/>
            <a:r>
              <a:rPr lang="en-CA" dirty="0">
                <a:solidFill>
                  <a:srgbClr val="002060"/>
                </a:solidFill>
              </a:rPr>
              <a:t>In Cross-Validation, the data set is divided into k folds and at each iteration, a </a:t>
            </a:r>
          </a:p>
          <a:p>
            <a:pPr eaLnBrk="1" hangingPunct="1"/>
            <a:r>
              <a:rPr lang="en-CA" dirty="0">
                <a:solidFill>
                  <a:srgbClr val="002060"/>
                </a:solidFill>
              </a:rPr>
              <a:t>different fold is reserved for testing and all the others, used for training the</a:t>
            </a:r>
          </a:p>
          <a:p>
            <a:pPr eaLnBrk="1" hangingPunct="1"/>
            <a:r>
              <a:rPr lang="en-CA" dirty="0">
                <a:solidFill>
                  <a:srgbClr val="002060"/>
                </a:solidFill>
              </a:rPr>
              <a:t>classifiers.</a:t>
            </a:r>
          </a:p>
          <a:p>
            <a:endParaRPr lang="en-US" dirty="0"/>
          </a:p>
        </p:txBody>
      </p:sp>
    </p:spTree>
    <p:extLst>
      <p:ext uri="{BB962C8B-B14F-4D97-AF65-F5344CB8AC3E}">
        <p14:creationId xmlns:p14="http://schemas.microsoft.com/office/powerpoint/2010/main" val="1676999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0319-98BD-F43C-5B96-C99D71115905}"/>
              </a:ext>
            </a:extLst>
          </p:cNvPr>
          <p:cNvSpPr>
            <a:spLocks noGrp="1"/>
          </p:cNvSpPr>
          <p:nvPr>
            <p:ph type="title"/>
          </p:nvPr>
        </p:nvSpPr>
        <p:spPr/>
        <p:txBody>
          <a:bodyPr/>
          <a:lstStyle/>
          <a:p>
            <a:r>
              <a:rPr lang="en-US" dirty="0"/>
              <a:t>The main steps of classifier evaluation</a:t>
            </a:r>
          </a:p>
        </p:txBody>
      </p:sp>
      <p:sp>
        <p:nvSpPr>
          <p:cNvPr id="5" name="Date Placeholder 4">
            <a:extLst>
              <a:ext uri="{FF2B5EF4-FFF2-40B4-BE49-F238E27FC236}">
                <a16:creationId xmlns:a16="http://schemas.microsoft.com/office/drawing/2014/main" id="{E5BD01F4-EC1D-0DB0-F024-235D9634DDB0}"/>
              </a:ext>
            </a:extLst>
          </p:cNvPr>
          <p:cNvSpPr>
            <a:spLocks noGrp="1"/>
          </p:cNvSpPr>
          <p:nvPr>
            <p:ph type="dt" sz="half" idx="10"/>
          </p:nvPr>
        </p:nvSpPr>
        <p:spPr/>
        <p:txBody>
          <a:bodyPr/>
          <a:lstStyle/>
          <a:p>
            <a:r>
              <a:rPr lang="en-US"/>
              <a:t>IEEE BigData 2024</a:t>
            </a:r>
          </a:p>
        </p:txBody>
      </p:sp>
      <p:sp>
        <p:nvSpPr>
          <p:cNvPr id="6" name="Footer Placeholder 5">
            <a:extLst>
              <a:ext uri="{FF2B5EF4-FFF2-40B4-BE49-F238E27FC236}">
                <a16:creationId xmlns:a16="http://schemas.microsoft.com/office/drawing/2014/main" id="{9DBDB96C-E81D-AC3C-6B03-65861AADC4C4}"/>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7" name="Slide Number Placeholder 6">
            <a:extLst>
              <a:ext uri="{FF2B5EF4-FFF2-40B4-BE49-F238E27FC236}">
                <a16:creationId xmlns:a16="http://schemas.microsoft.com/office/drawing/2014/main" id="{DBF91E9E-9F03-0620-DBC7-C9270924127C}"/>
              </a:ext>
            </a:extLst>
          </p:cNvPr>
          <p:cNvSpPr>
            <a:spLocks noGrp="1"/>
          </p:cNvSpPr>
          <p:nvPr>
            <p:ph type="sldNum" sz="quarter" idx="12"/>
          </p:nvPr>
        </p:nvSpPr>
        <p:spPr/>
        <p:txBody>
          <a:bodyPr/>
          <a:lstStyle/>
          <a:p>
            <a:fld id="{0F9E59AD-4094-455D-83E1-70C030773ECA}" type="slidenum">
              <a:rPr lang="en-US" smtClean="0"/>
              <a:t>2</a:t>
            </a:fld>
            <a:endParaRPr lang="en-US" dirty="0"/>
          </a:p>
        </p:txBody>
      </p:sp>
      <p:pic>
        <p:nvPicPr>
          <p:cNvPr id="8" name="Picture 2">
            <a:extLst>
              <a:ext uri="{FF2B5EF4-FFF2-40B4-BE49-F238E27FC236}">
                <a16:creationId xmlns:a16="http://schemas.microsoft.com/office/drawing/2014/main" id="{173BB129-7EC0-7AD2-37CF-84D66FC89A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577119" y="1225228"/>
            <a:ext cx="6199807" cy="4649856"/>
          </a:xfrm>
          <a:noFill/>
        </p:spPr>
      </p:pic>
    </p:spTree>
    <p:extLst>
      <p:ext uri="{BB962C8B-B14F-4D97-AF65-F5344CB8AC3E}">
        <p14:creationId xmlns:p14="http://schemas.microsoft.com/office/powerpoint/2010/main" val="1233119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2BC1-F11B-FBCB-DA4A-5EB398BE0A25}"/>
              </a:ext>
            </a:extLst>
          </p:cNvPr>
          <p:cNvSpPr>
            <a:spLocks noGrp="1"/>
          </p:cNvSpPr>
          <p:nvPr>
            <p:ph type="title"/>
          </p:nvPr>
        </p:nvSpPr>
        <p:spPr/>
        <p:txBody>
          <a:bodyPr/>
          <a:lstStyle/>
          <a:p>
            <a:r>
              <a:rPr lang="en-US" dirty="0"/>
              <a:t>Some variations of </a:t>
            </a:r>
            <a:r>
              <a:rPr lang="en-US" dirty="0" err="1"/>
              <a:t>crossvalidation</a:t>
            </a:r>
            <a:endParaRPr lang="en-US" dirty="0"/>
          </a:p>
        </p:txBody>
      </p:sp>
      <p:sp>
        <p:nvSpPr>
          <p:cNvPr id="3" name="Content Placeholder 2">
            <a:extLst>
              <a:ext uri="{FF2B5EF4-FFF2-40B4-BE49-F238E27FC236}">
                <a16:creationId xmlns:a16="http://schemas.microsoft.com/office/drawing/2014/main" id="{2EC9F6A0-FF7A-0073-C7A5-096176E13DC7}"/>
              </a:ext>
            </a:extLst>
          </p:cNvPr>
          <p:cNvSpPr>
            <a:spLocks noGrp="1"/>
          </p:cNvSpPr>
          <p:nvPr>
            <p:ph idx="1"/>
          </p:nvPr>
        </p:nvSpPr>
        <p:spPr/>
        <p:txBody>
          <a:bodyPr/>
          <a:lstStyle/>
          <a:p>
            <a:r>
              <a:rPr lang="en-US" dirty="0"/>
              <a:t>Stratified </a:t>
            </a:r>
            <a:r>
              <a:rPr lang="en-CA" dirty="0"/>
              <a:t>k-fold Cross-Validation:</a:t>
            </a:r>
          </a:p>
          <a:p>
            <a:pPr lvl="1"/>
            <a:r>
              <a:rPr lang="en-CA" sz="2400" dirty="0"/>
              <a:t>This variation is useful when the class-distribution of the data is skewed. It ensures that the distribution is respected in the training and testing sets created at every fold. This would not necessarily be the case if a pure random process were used.</a:t>
            </a:r>
          </a:p>
          <a:p>
            <a:r>
              <a:rPr lang="en-CA" dirty="0"/>
              <a:t>Leave one out:</a:t>
            </a:r>
          </a:p>
          <a:p>
            <a:pPr lvl="1"/>
            <a:r>
              <a:rPr lang="en-CA" sz="2400" dirty="0"/>
              <a:t>In k-fold Cross-Validation, each fold contains m/k data points where m is the overall size of the data set. In leave one out, k =m and therefore, each fold contains a single data point.</a:t>
            </a:r>
          </a:p>
          <a:p>
            <a:pPr lvl="1"/>
            <a:endParaRPr lang="en-US" dirty="0"/>
          </a:p>
          <a:p>
            <a:pPr lvl="1"/>
            <a:endParaRPr lang="en-US" dirty="0"/>
          </a:p>
        </p:txBody>
      </p:sp>
      <p:sp>
        <p:nvSpPr>
          <p:cNvPr id="4" name="Date Placeholder 3">
            <a:extLst>
              <a:ext uri="{FF2B5EF4-FFF2-40B4-BE49-F238E27FC236}">
                <a16:creationId xmlns:a16="http://schemas.microsoft.com/office/drawing/2014/main" id="{EEF00CE2-1F96-26B8-D4A0-5821B2297140}"/>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A7EED83D-BEBD-2D25-1668-D3C19D998EEA}"/>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2EC16B10-DBD0-90E8-EA1F-68C21742A5AA}"/>
              </a:ext>
            </a:extLst>
          </p:cNvPr>
          <p:cNvSpPr>
            <a:spLocks noGrp="1"/>
          </p:cNvSpPr>
          <p:nvPr>
            <p:ph type="sldNum" sz="quarter" idx="12"/>
          </p:nvPr>
        </p:nvSpPr>
        <p:spPr/>
        <p:txBody>
          <a:bodyPr/>
          <a:lstStyle/>
          <a:p>
            <a:fld id="{0F9E59AD-4094-455D-83E1-70C030773ECA}" type="slidenum">
              <a:rPr lang="en-US" smtClean="0"/>
              <a:pPr/>
              <a:t>20</a:t>
            </a:fld>
            <a:endParaRPr lang="en-US" dirty="0"/>
          </a:p>
        </p:txBody>
      </p:sp>
    </p:spTree>
    <p:extLst>
      <p:ext uri="{BB962C8B-B14F-4D97-AF65-F5344CB8AC3E}">
        <p14:creationId xmlns:p14="http://schemas.microsoft.com/office/powerpoint/2010/main" val="472753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46E-0540-59A4-6246-2C4553B91229}"/>
              </a:ext>
            </a:extLst>
          </p:cNvPr>
          <p:cNvSpPr>
            <a:spLocks noGrp="1"/>
          </p:cNvSpPr>
          <p:nvPr>
            <p:ph type="title"/>
          </p:nvPr>
        </p:nvSpPr>
        <p:spPr/>
        <p:txBody>
          <a:bodyPr/>
          <a:lstStyle/>
          <a:p>
            <a:r>
              <a:rPr lang="en-US" dirty="0"/>
              <a:t>Considerations about k-fold </a:t>
            </a:r>
            <a:r>
              <a:rPr lang="en-US" dirty="0" err="1"/>
              <a:t>crossvalidation</a:t>
            </a:r>
            <a:r>
              <a:rPr lang="en-US" dirty="0"/>
              <a:t> and its variants</a:t>
            </a:r>
          </a:p>
        </p:txBody>
      </p:sp>
      <p:sp>
        <p:nvSpPr>
          <p:cNvPr id="3" name="Content Placeholder 2">
            <a:extLst>
              <a:ext uri="{FF2B5EF4-FFF2-40B4-BE49-F238E27FC236}">
                <a16:creationId xmlns:a16="http://schemas.microsoft.com/office/drawing/2014/main" id="{42ADDAB6-1842-99AC-8869-919D6127BF58}"/>
              </a:ext>
            </a:extLst>
          </p:cNvPr>
          <p:cNvSpPr>
            <a:spLocks noGrp="1"/>
          </p:cNvSpPr>
          <p:nvPr>
            <p:ph idx="1"/>
          </p:nvPr>
        </p:nvSpPr>
        <p:spPr>
          <a:xfrm>
            <a:off x="457200" y="1455093"/>
            <a:ext cx="8229600" cy="4389437"/>
          </a:xfrm>
        </p:spPr>
        <p:txBody>
          <a:bodyPr/>
          <a:lstStyle/>
          <a:p>
            <a:r>
              <a:rPr lang="en-US" dirty="0"/>
              <a:t>k-fold </a:t>
            </a:r>
            <a:r>
              <a:rPr lang="en-CA" dirty="0" err="1"/>
              <a:t>c</a:t>
            </a:r>
            <a:r>
              <a:rPr lang="en-CA" sz="2400" dirty="0" err="1"/>
              <a:t>rossvalidation</a:t>
            </a:r>
            <a:r>
              <a:rPr lang="en-CA" sz="2400" dirty="0"/>
              <a:t> is the best known and most commonly used resampling technique.</a:t>
            </a:r>
            <a:endParaRPr lang="en-US" dirty="0"/>
          </a:p>
          <a:p>
            <a:r>
              <a:rPr lang="en-US" dirty="0"/>
              <a:t>k-fold </a:t>
            </a:r>
            <a:r>
              <a:rPr lang="en-CA" dirty="0" err="1"/>
              <a:t>c</a:t>
            </a:r>
            <a:r>
              <a:rPr lang="en-CA" sz="2400" dirty="0" err="1"/>
              <a:t>rossvalidation</a:t>
            </a:r>
            <a:r>
              <a:rPr lang="en-CA" sz="2400" dirty="0"/>
              <a:t> is less computer intensive than leave </a:t>
            </a:r>
            <a:r>
              <a:rPr lang="en-CA" dirty="0"/>
              <a:t>o</a:t>
            </a:r>
            <a:r>
              <a:rPr lang="en-CA" sz="2400" dirty="0"/>
              <a:t>ne </a:t>
            </a:r>
            <a:r>
              <a:rPr lang="en-CA" dirty="0"/>
              <a:t>o</a:t>
            </a:r>
            <a:r>
              <a:rPr lang="en-CA" sz="2400" dirty="0"/>
              <a:t>ut.</a:t>
            </a:r>
          </a:p>
          <a:p>
            <a:r>
              <a:rPr lang="en-CA" dirty="0"/>
              <a:t>The </a:t>
            </a:r>
            <a:r>
              <a:rPr lang="en-CA" sz="2400" dirty="0"/>
              <a:t>testing sets are independent of one another, as required by many statistical testing methods, but the training sets are highly overlapping. This can affect the bias of the error estimates. </a:t>
            </a:r>
          </a:p>
          <a:p>
            <a:r>
              <a:rPr lang="en-CA" sz="2400" dirty="0"/>
              <a:t>Leave one </a:t>
            </a:r>
            <a:r>
              <a:rPr lang="en-CA" dirty="0"/>
              <a:t>o</a:t>
            </a:r>
            <a:r>
              <a:rPr lang="en-CA" sz="2400" dirty="0"/>
              <a:t>ut produces error estimates with high variance given that the testing set at each fold contains only one example. The classifier is practically unbiased since each fold trains on almost all the data. </a:t>
            </a:r>
          </a:p>
          <a:p>
            <a:endParaRPr lang="en-US" dirty="0"/>
          </a:p>
        </p:txBody>
      </p:sp>
      <p:sp>
        <p:nvSpPr>
          <p:cNvPr id="4" name="Date Placeholder 3">
            <a:extLst>
              <a:ext uri="{FF2B5EF4-FFF2-40B4-BE49-F238E27FC236}">
                <a16:creationId xmlns:a16="http://schemas.microsoft.com/office/drawing/2014/main" id="{D3602F66-3EB8-6189-AFBA-342B1A3B9F1D}"/>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B0DFCD17-E1A4-69E9-DE72-6428D30D0AA6}"/>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489B4081-5E10-EDA0-CC3C-D6F7F904D6AE}"/>
              </a:ext>
            </a:extLst>
          </p:cNvPr>
          <p:cNvSpPr>
            <a:spLocks noGrp="1"/>
          </p:cNvSpPr>
          <p:nvPr>
            <p:ph type="sldNum" sz="quarter" idx="12"/>
          </p:nvPr>
        </p:nvSpPr>
        <p:spPr/>
        <p:txBody>
          <a:bodyPr/>
          <a:lstStyle/>
          <a:p>
            <a:fld id="{0F9E59AD-4094-455D-83E1-70C030773ECA}" type="slidenum">
              <a:rPr lang="en-US" smtClean="0"/>
              <a:pPr/>
              <a:t>21</a:t>
            </a:fld>
            <a:endParaRPr lang="en-US" dirty="0"/>
          </a:p>
        </p:txBody>
      </p:sp>
    </p:spTree>
    <p:extLst>
      <p:ext uri="{BB962C8B-B14F-4D97-AF65-F5344CB8AC3E}">
        <p14:creationId xmlns:p14="http://schemas.microsoft.com/office/powerpoint/2010/main" val="367628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FAB2-D22F-3C72-3695-89066C6ECDB6}"/>
              </a:ext>
            </a:extLst>
          </p:cNvPr>
          <p:cNvSpPr>
            <a:spLocks noGrp="1"/>
          </p:cNvSpPr>
          <p:nvPr>
            <p:ph type="title"/>
          </p:nvPr>
        </p:nvSpPr>
        <p:spPr/>
        <p:txBody>
          <a:bodyPr/>
          <a:lstStyle/>
          <a:p>
            <a:r>
              <a:rPr lang="en-US" dirty="0"/>
              <a:t>Bootstrapping</a:t>
            </a:r>
          </a:p>
        </p:txBody>
      </p:sp>
      <p:sp>
        <p:nvSpPr>
          <p:cNvPr id="3" name="Content Placeholder 2">
            <a:extLst>
              <a:ext uri="{FF2B5EF4-FFF2-40B4-BE49-F238E27FC236}">
                <a16:creationId xmlns:a16="http://schemas.microsoft.com/office/drawing/2014/main" id="{EC6F9D2E-E92B-8F08-EE71-89BC952A8D91}"/>
              </a:ext>
            </a:extLst>
          </p:cNvPr>
          <p:cNvSpPr>
            <a:spLocks noGrp="1"/>
          </p:cNvSpPr>
          <p:nvPr>
            <p:ph idx="1"/>
          </p:nvPr>
        </p:nvSpPr>
        <p:spPr/>
        <p:txBody>
          <a:bodyPr/>
          <a:lstStyle/>
          <a:p>
            <a:r>
              <a:rPr lang="en-US" dirty="0"/>
              <a:t>Bootstrapping </a:t>
            </a:r>
            <a:r>
              <a:rPr lang="en-CA" sz="2400" dirty="0"/>
              <a:t>creates a large number of new samples from the available dataset by drawing from replacement from the available sample.</a:t>
            </a:r>
          </a:p>
          <a:p>
            <a:r>
              <a:rPr lang="en-CA" dirty="0"/>
              <a:t>Bootstrapping </a:t>
            </a:r>
            <a:r>
              <a:rPr lang="en-CA" sz="2400" dirty="0"/>
              <a:t>is useful in practice when the sample is too small for </a:t>
            </a:r>
            <a:r>
              <a:rPr lang="en-CA" dirty="0" err="1"/>
              <a:t>crossv</a:t>
            </a:r>
            <a:r>
              <a:rPr lang="en-CA" sz="2400" dirty="0" err="1"/>
              <a:t>alidation</a:t>
            </a:r>
            <a:r>
              <a:rPr lang="en-CA" sz="2400" dirty="0"/>
              <a:t> or Leave One Out approaches to yield a good estimate.</a:t>
            </a:r>
          </a:p>
          <a:p>
            <a:r>
              <a:rPr lang="en-CA" dirty="0"/>
              <a:t>There are </a:t>
            </a:r>
            <a:r>
              <a:rPr lang="en-CA" sz="2400" dirty="0"/>
              <a:t>two bootstrap estimates that are useful in the context of classification: the </a:t>
            </a:r>
            <a:r>
              <a:rPr lang="az-Cyrl-AZ" sz="2400" dirty="0"/>
              <a:t>Є</a:t>
            </a:r>
            <a:r>
              <a:rPr lang="en-CA" sz="2400" dirty="0"/>
              <a:t>0 and the e632 Bootstrap.</a:t>
            </a:r>
          </a:p>
          <a:p>
            <a:r>
              <a:rPr lang="en-CA" dirty="0"/>
              <a:t>The </a:t>
            </a:r>
            <a:r>
              <a:rPr lang="az-Cyrl-AZ" sz="2400" dirty="0"/>
              <a:t>Є</a:t>
            </a:r>
            <a:r>
              <a:rPr lang="en-CA" sz="2400" dirty="0"/>
              <a:t>0 bootstrap tends to be pessimistic because it is only trained on 63.2% of the data in each run. The e632 attempts to correct for this.</a:t>
            </a:r>
          </a:p>
          <a:p>
            <a:endParaRPr lang="en-CA" sz="2400" dirty="0"/>
          </a:p>
          <a:p>
            <a:endParaRPr lang="en-CA" sz="2400" dirty="0"/>
          </a:p>
          <a:p>
            <a:endParaRPr lang="en-US" dirty="0"/>
          </a:p>
        </p:txBody>
      </p:sp>
      <p:sp>
        <p:nvSpPr>
          <p:cNvPr id="4" name="Date Placeholder 3">
            <a:extLst>
              <a:ext uri="{FF2B5EF4-FFF2-40B4-BE49-F238E27FC236}">
                <a16:creationId xmlns:a16="http://schemas.microsoft.com/office/drawing/2014/main" id="{5DB81633-AC6D-1C53-4D5F-E4A2A2A5F721}"/>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B6B7DFC9-2326-436D-0BFB-B3AE14CEA8E0}"/>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3CFA9254-75F5-91EC-8B53-3578C85C1417}"/>
              </a:ext>
            </a:extLst>
          </p:cNvPr>
          <p:cNvSpPr>
            <a:spLocks noGrp="1"/>
          </p:cNvSpPr>
          <p:nvPr>
            <p:ph type="sldNum" sz="quarter" idx="12"/>
          </p:nvPr>
        </p:nvSpPr>
        <p:spPr/>
        <p:txBody>
          <a:bodyPr/>
          <a:lstStyle/>
          <a:p>
            <a:fld id="{0F9E59AD-4094-455D-83E1-70C030773ECA}" type="slidenum">
              <a:rPr lang="en-US" smtClean="0"/>
              <a:pPr/>
              <a:t>22</a:t>
            </a:fld>
            <a:endParaRPr lang="en-US" dirty="0"/>
          </a:p>
        </p:txBody>
      </p:sp>
    </p:spTree>
    <p:extLst>
      <p:ext uri="{BB962C8B-B14F-4D97-AF65-F5344CB8AC3E}">
        <p14:creationId xmlns:p14="http://schemas.microsoft.com/office/powerpoint/2010/main" val="188266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87DA-1AC4-B36A-13C0-D1F95F34725F}"/>
              </a:ext>
            </a:extLst>
          </p:cNvPr>
          <p:cNvSpPr>
            <a:spLocks noGrp="1"/>
          </p:cNvSpPr>
          <p:nvPr>
            <p:ph type="title"/>
          </p:nvPr>
        </p:nvSpPr>
        <p:spPr/>
        <p:txBody>
          <a:bodyPr/>
          <a:lstStyle/>
          <a:p>
            <a:r>
              <a:rPr lang="en-CA" dirty="0"/>
              <a:t>The </a:t>
            </a:r>
            <a:r>
              <a:rPr lang="az-Cyrl-AZ" sz="3600" dirty="0"/>
              <a:t>Є</a:t>
            </a:r>
            <a:r>
              <a:rPr lang="en-CA" sz="3600" dirty="0"/>
              <a:t>0 and e632 Bootstraps</a:t>
            </a:r>
            <a:endParaRPr lang="en-US" dirty="0"/>
          </a:p>
        </p:txBody>
      </p:sp>
      <p:sp>
        <p:nvSpPr>
          <p:cNvPr id="4" name="Date Placeholder 3">
            <a:extLst>
              <a:ext uri="{FF2B5EF4-FFF2-40B4-BE49-F238E27FC236}">
                <a16:creationId xmlns:a16="http://schemas.microsoft.com/office/drawing/2014/main" id="{C2A9C7C5-0080-B4AE-65B2-97FC1F48CA4E}"/>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63CF3F8D-35A7-9014-4519-CCF84B3136EC}"/>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C0923926-98C4-F1A3-B102-91D93AC02AC7}"/>
              </a:ext>
            </a:extLst>
          </p:cNvPr>
          <p:cNvSpPr>
            <a:spLocks noGrp="1"/>
          </p:cNvSpPr>
          <p:nvPr>
            <p:ph type="sldNum" sz="quarter" idx="12"/>
          </p:nvPr>
        </p:nvSpPr>
        <p:spPr/>
        <p:txBody>
          <a:bodyPr/>
          <a:lstStyle/>
          <a:p>
            <a:fld id="{0F9E59AD-4094-455D-83E1-70C030773ECA}" type="slidenum">
              <a:rPr lang="en-US" smtClean="0"/>
              <a:pPr/>
              <a:t>23</a:t>
            </a:fld>
            <a:endParaRPr lang="en-US" dirty="0"/>
          </a:p>
        </p:txBody>
      </p:sp>
      <p:sp>
        <p:nvSpPr>
          <p:cNvPr id="7" name="Content Placeholder 2">
            <a:extLst>
              <a:ext uri="{FF2B5EF4-FFF2-40B4-BE49-F238E27FC236}">
                <a16:creationId xmlns:a16="http://schemas.microsoft.com/office/drawing/2014/main" id="{F456A235-97F5-8E15-0459-056451B2F5B9}"/>
              </a:ext>
            </a:extLst>
          </p:cNvPr>
          <p:cNvSpPr>
            <a:spLocks noGrp="1"/>
          </p:cNvSpPr>
          <p:nvPr>
            <p:ph idx="1"/>
          </p:nvPr>
        </p:nvSpPr>
        <p:spPr>
          <a:xfrm>
            <a:off x="457200" y="1234281"/>
            <a:ext cx="8229600" cy="4389437"/>
          </a:xfrm>
        </p:spPr>
        <p:txBody>
          <a:bodyPr/>
          <a:lstStyle/>
          <a:p>
            <a:r>
              <a:rPr lang="en-CA" sz="2400" dirty="0"/>
              <a:t>Given a data set D of size m, we create k bootstrap samples B</a:t>
            </a:r>
            <a:r>
              <a:rPr lang="en-CA" baseline="-25000" dirty="0">
                <a:solidFill>
                  <a:srgbClr val="002060"/>
                </a:solidFill>
              </a:rPr>
              <a:t>i</a:t>
            </a:r>
            <a:r>
              <a:rPr lang="en-CA" sz="2400" dirty="0"/>
              <a:t> of size m by </a:t>
            </a:r>
            <a:r>
              <a:rPr lang="en-CA" sz="2400" dirty="0" err="1"/>
              <a:t>samplking</a:t>
            </a:r>
            <a:r>
              <a:rPr lang="en-CA" sz="2400" dirty="0"/>
              <a:t> </a:t>
            </a:r>
            <a:r>
              <a:rPr lang="en-CA" sz="2400" dirty="0" err="1"/>
              <a:t>deom</a:t>
            </a:r>
            <a:r>
              <a:rPr lang="en-CA" sz="2400" dirty="0"/>
              <a:t> D with replacement (k is typically larger than 200).</a:t>
            </a:r>
          </a:p>
          <a:p>
            <a:r>
              <a:rPr lang="en-CA" sz="2400" dirty="0"/>
              <a:t>At each run, each of the k bootstraps represents the training set while the testing set is made up of a single copy of the examples from D that did not make it to B</a:t>
            </a:r>
            <a:r>
              <a:rPr lang="en-CA" baseline="-25000" dirty="0">
                <a:solidFill>
                  <a:srgbClr val="002060"/>
                </a:solidFill>
              </a:rPr>
              <a:t>i</a:t>
            </a:r>
            <a:r>
              <a:rPr lang="en-CA" sz="2400" dirty="0"/>
              <a:t>.</a:t>
            </a:r>
          </a:p>
          <a:p>
            <a:r>
              <a:rPr lang="en-CA" dirty="0"/>
              <a:t>At each run a classifier is trained and tested and </a:t>
            </a:r>
            <a:r>
              <a:rPr lang="az-Cyrl-AZ" sz="2400" dirty="0"/>
              <a:t>Є</a:t>
            </a:r>
            <a:r>
              <a:rPr lang="en-CA" sz="2400" dirty="0"/>
              <a:t>0</a:t>
            </a:r>
            <a:r>
              <a:rPr lang="en-CA" sz="2400" baseline="-25000" dirty="0"/>
              <a:t>i</a:t>
            </a:r>
            <a:r>
              <a:rPr lang="en-CA" sz="2400" dirty="0"/>
              <a:t>  represents the performance of the classifier at that run.</a:t>
            </a:r>
          </a:p>
          <a:p>
            <a:r>
              <a:rPr lang="az-Cyrl-AZ" sz="2400" dirty="0"/>
              <a:t>Є</a:t>
            </a:r>
            <a:r>
              <a:rPr lang="en-CA" sz="2400" dirty="0"/>
              <a:t>0</a:t>
            </a:r>
            <a:r>
              <a:rPr lang="en-CA" dirty="0"/>
              <a:t> represents the average of all the </a:t>
            </a:r>
            <a:r>
              <a:rPr lang="az-Cyrl-AZ" sz="2400" dirty="0"/>
              <a:t>Є</a:t>
            </a:r>
            <a:r>
              <a:rPr lang="en-CA" sz="2400" dirty="0"/>
              <a:t>0</a:t>
            </a:r>
            <a:r>
              <a:rPr lang="en-CA" sz="2400" baseline="-25000" dirty="0"/>
              <a:t>i</a:t>
            </a:r>
            <a:r>
              <a:rPr lang="en-CA" sz="2400" dirty="0"/>
              <a:t>‘s.</a:t>
            </a:r>
          </a:p>
          <a:p>
            <a:pPr marL="393700" lvl="1" indent="0">
              <a:buNone/>
            </a:pPr>
            <a:r>
              <a:rPr lang="en-CA" sz="2400" dirty="0"/>
              <a:t>             e632 = 0.632 x </a:t>
            </a:r>
            <a:r>
              <a:rPr lang="az-Cyrl-AZ" sz="2400" dirty="0"/>
              <a:t>Є</a:t>
            </a:r>
            <a:r>
              <a:rPr lang="en-CA" sz="2400" dirty="0"/>
              <a:t>0 = 0.368 x err(f)</a:t>
            </a:r>
          </a:p>
          <a:p>
            <a:pPr marL="0" indent="0">
              <a:buNone/>
            </a:pPr>
            <a:r>
              <a:rPr lang="en-CA" dirty="0"/>
              <a:t>where err(f) is the optimistically biased </a:t>
            </a:r>
            <a:r>
              <a:rPr lang="en-CA" dirty="0" err="1"/>
              <a:t>resubstitution</a:t>
            </a:r>
            <a:r>
              <a:rPr lang="en-CA" dirty="0"/>
              <a:t> error </a:t>
            </a:r>
          </a:p>
        </p:txBody>
      </p:sp>
    </p:spTree>
    <p:extLst>
      <p:ext uri="{BB962C8B-B14F-4D97-AF65-F5344CB8AC3E}">
        <p14:creationId xmlns:p14="http://schemas.microsoft.com/office/powerpoint/2010/main" val="3698419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0877-31D8-9728-6B02-8EECB4BE64DE}"/>
              </a:ext>
            </a:extLst>
          </p:cNvPr>
          <p:cNvSpPr>
            <a:spLocks noGrp="1"/>
          </p:cNvSpPr>
          <p:nvPr>
            <p:ph type="title"/>
          </p:nvPr>
        </p:nvSpPr>
        <p:spPr/>
        <p:txBody>
          <a:bodyPr/>
          <a:lstStyle/>
          <a:p>
            <a:r>
              <a:rPr lang="en-US" dirty="0"/>
              <a:t>Considerations about bootstrapping</a:t>
            </a:r>
          </a:p>
        </p:txBody>
      </p:sp>
      <p:sp>
        <p:nvSpPr>
          <p:cNvPr id="4" name="Date Placeholder 3">
            <a:extLst>
              <a:ext uri="{FF2B5EF4-FFF2-40B4-BE49-F238E27FC236}">
                <a16:creationId xmlns:a16="http://schemas.microsoft.com/office/drawing/2014/main" id="{0E97F2D9-26C4-D14A-740F-B19A0713A008}"/>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A9C06F89-FB48-7678-61F5-F221502CD134}"/>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F60BECDB-6334-B98C-1A93-4B5822D2488E}"/>
              </a:ext>
            </a:extLst>
          </p:cNvPr>
          <p:cNvSpPr>
            <a:spLocks noGrp="1"/>
          </p:cNvSpPr>
          <p:nvPr>
            <p:ph type="sldNum" sz="quarter" idx="12"/>
          </p:nvPr>
        </p:nvSpPr>
        <p:spPr/>
        <p:txBody>
          <a:bodyPr/>
          <a:lstStyle/>
          <a:p>
            <a:fld id="{0F9E59AD-4094-455D-83E1-70C030773ECA}" type="slidenum">
              <a:rPr lang="en-US" smtClean="0"/>
              <a:pPr/>
              <a:t>24</a:t>
            </a:fld>
            <a:endParaRPr lang="en-US" dirty="0"/>
          </a:p>
        </p:txBody>
      </p:sp>
      <p:sp>
        <p:nvSpPr>
          <p:cNvPr id="9" name="Content Placeholder 8">
            <a:extLst>
              <a:ext uri="{FF2B5EF4-FFF2-40B4-BE49-F238E27FC236}">
                <a16:creationId xmlns:a16="http://schemas.microsoft.com/office/drawing/2014/main" id="{9A5CDE63-4020-FD19-2E0B-87DABF94806C}"/>
              </a:ext>
            </a:extLst>
          </p:cNvPr>
          <p:cNvSpPr>
            <a:spLocks noGrp="1"/>
          </p:cNvSpPr>
          <p:nvPr>
            <p:ph idx="1"/>
          </p:nvPr>
        </p:nvSpPr>
        <p:spPr/>
        <p:txBody>
          <a:bodyPr/>
          <a:lstStyle/>
          <a:p>
            <a:r>
              <a:rPr lang="en-US" dirty="0"/>
              <a:t>Bootstrapping yields better estimates than </a:t>
            </a:r>
            <a:r>
              <a:rPr lang="en-US" dirty="0" err="1"/>
              <a:t>crossvalidation</a:t>
            </a:r>
            <a:r>
              <a:rPr lang="en-US" dirty="0"/>
              <a:t> and its variants when the data set is very small.</a:t>
            </a:r>
          </a:p>
          <a:p>
            <a:r>
              <a:rPr lang="en-US" dirty="0"/>
              <a:t>The results of bootstrapping in such cases was shown to have low variance.</a:t>
            </a:r>
          </a:p>
          <a:p>
            <a:r>
              <a:rPr lang="en-US" dirty="0"/>
              <a:t>The </a:t>
            </a:r>
            <a:r>
              <a:rPr lang="az-Cyrl-AZ" sz="2400" dirty="0"/>
              <a:t>Є</a:t>
            </a:r>
            <a:r>
              <a:rPr lang="en-CA" sz="2400" dirty="0"/>
              <a:t>0 bootstrap is a good estimator when the true error rate is very high.</a:t>
            </a:r>
          </a:p>
          <a:p>
            <a:r>
              <a:rPr lang="en-CA" dirty="0"/>
              <a:t>The e632 bootstrap is a good estimator on small data sets especially if the true error rate is small.</a:t>
            </a:r>
          </a:p>
          <a:p>
            <a:r>
              <a:rPr lang="en-CA" dirty="0"/>
              <a:t>Bootstrapping is a poor estimator for certain types of classifiers that do not benefit from the presence of duplicate instances. (E.g., k-NN with clones removed)</a:t>
            </a:r>
            <a:endParaRPr lang="en-US" dirty="0"/>
          </a:p>
        </p:txBody>
      </p:sp>
    </p:spTree>
    <p:extLst>
      <p:ext uri="{BB962C8B-B14F-4D97-AF65-F5344CB8AC3E}">
        <p14:creationId xmlns:p14="http://schemas.microsoft.com/office/powerpoint/2010/main" val="307517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F721-DA82-CB78-F4D4-FB0606FC6634}"/>
              </a:ext>
            </a:extLst>
          </p:cNvPr>
          <p:cNvSpPr>
            <a:spLocks noGrp="1"/>
          </p:cNvSpPr>
          <p:nvPr>
            <p:ph type="title"/>
          </p:nvPr>
        </p:nvSpPr>
        <p:spPr/>
        <p:txBody>
          <a:bodyPr/>
          <a:lstStyle/>
          <a:p>
            <a:r>
              <a:rPr lang="en-US" dirty="0"/>
              <a:t>Repeated k-fold </a:t>
            </a:r>
            <a:r>
              <a:rPr lang="en-US" dirty="0" err="1"/>
              <a:t>crossvalidation</a:t>
            </a:r>
            <a:r>
              <a:rPr lang="en-US" dirty="0"/>
              <a:t> I</a:t>
            </a:r>
          </a:p>
        </p:txBody>
      </p:sp>
      <p:sp>
        <p:nvSpPr>
          <p:cNvPr id="3" name="Content Placeholder 2">
            <a:extLst>
              <a:ext uri="{FF2B5EF4-FFF2-40B4-BE49-F238E27FC236}">
                <a16:creationId xmlns:a16="http://schemas.microsoft.com/office/drawing/2014/main" id="{C07570CD-3DCD-AD84-7AC4-5D25EA95D6AF}"/>
              </a:ext>
            </a:extLst>
          </p:cNvPr>
          <p:cNvSpPr>
            <a:spLocks noGrp="1"/>
          </p:cNvSpPr>
          <p:nvPr>
            <p:ph idx="1"/>
          </p:nvPr>
        </p:nvSpPr>
        <p:spPr/>
        <p:txBody>
          <a:bodyPr/>
          <a:lstStyle/>
          <a:p>
            <a:r>
              <a:rPr lang="en-US" dirty="0"/>
              <a:t>In </a:t>
            </a:r>
            <a:r>
              <a:rPr lang="en-CA" dirty="0"/>
              <a:t>order to obtain more stable estimates of an algorithm’s performance, it is useful to perform multiple runs of simple re-sampling schemes. This can also enhance replicability of the results.</a:t>
            </a:r>
          </a:p>
          <a:p>
            <a:r>
              <a:rPr lang="en-CA" dirty="0"/>
              <a:t>Two specific schemes have been suggested in the context of </a:t>
            </a:r>
            <a:r>
              <a:rPr lang="en-CA" dirty="0" err="1"/>
              <a:t>crossvalidation</a:t>
            </a:r>
            <a:r>
              <a:rPr lang="en-CA" dirty="0"/>
              <a:t>: 5x2 </a:t>
            </a:r>
            <a:r>
              <a:rPr lang="en-CA" dirty="0" err="1"/>
              <a:t>crossvalidation</a:t>
            </a:r>
            <a:r>
              <a:rPr lang="en-CA" dirty="0"/>
              <a:t> and 10x10 </a:t>
            </a:r>
            <a:r>
              <a:rPr lang="en-CA" dirty="0" err="1"/>
              <a:t>crossvalidation</a:t>
            </a:r>
            <a:r>
              <a:rPr lang="en-CA" dirty="0"/>
              <a:t>.</a:t>
            </a:r>
          </a:p>
          <a:p>
            <a:r>
              <a:rPr lang="en-CA" dirty="0"/>
              <a:t>k-fold </a:t>
            </a:r>
            <a:r>
              <a:rPr lang="en-CA" dirty="0" err="1"/>
              <a:t>crossvalidation</a:t>
            </a:r>
            <a:r>
              <a:rPr lang="en-CA" dirty="0"/>
              <a:t> does not estimate the mean of the difference between 2 learning algorithms properly. The mean at a single fold behaves better. This led </a:t>
            </a:r>
            <a:r>
              <a:rPr lang="en-CA" dirty="0" err="1"/>
              <a:t>Dietterich</a:t>
            </a:r>
            <a:r>
              <a:rPr lang="en-CA" dirty="0"/>
              <a:t> (1998) to propose the 5x2 </a:t>
            </a:r>
            <a:r>
              <a:rPr lang="en-CA" dirty="0" err="1"/>
              <a:t>crossvalidation</a:t>
            </a:r>
            <a:r>
              <a:rPr lang="en-CA" dirty="0"/>
              <a:t> regimen, in which 2-fold </a:t>
            </a:r>
            <a:r>
              <a:rPr lang="en-CA" dirty="0" err="1"/>
              <a:t>crossvalidation</a:t>
            </a:r>
            <a:r>
              <a:rPr lang="en-CA" dirty="0"/>
              <a:t> is repeated 5 times. </a:t>
            </a:r>
            <a:r>
              <a:rPr lang="en-CA" dirty="0" err="1"/>
              <a:t>Dietterich</a:t>
            </a:r>
            <a:r>
              <a:rPr lang="en-CA" dirty="0"/>
              <a:t> also proposed a statistical test for this case.</a:t>
            </a:r>
          </a:p>
          <a:p>
            <a:endParaRPr lang="en-CA" dirty="0"/>
          </a:p>
          <a:p>
            <a:endParaRPr lang="en-US" dirty="0"/>
          </a:p>
        </p:txBody>
      </p:sp>
      <p:sp>
        <p:nvSpPr>
          <p:cNvPr id="4" name="Date Placeholder 3">
            <a:extLst>
              <a:ext uri="{FF2B5EF4-FFF2-40B4-BE49-F238E27FC236}">
                <a16:creationId xmlns:a16="http://schemas.microsoft.com/office/drawing/2014/main" id="{D520FB98-C922-AEDA-565F-B89B4D619523}"/>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53216888-0C44-FC41-CAC0-B6A07A5293C4}"/>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1DA2420C-4973-E88F-26DE-F44652BFD21D}"/>
              </a:ext>
            </a:extLst>
          </p:cNvPr>
          <p:cNvSpPr>
            <a:spLocks noGrp="1"/>
          </p:cNvSpPr>
          <p:nvPr>
            <p:ph type="sldNum" sz="quarter" idx="12"/>
          </p:nvPr>
        </p:nvSpPr>
        <p:spPr/>
        <p:txBody>
          <a:bodyPr/>
          <a:lstStyle/>
          <a:p>
            <a:fld id="{0F9E59AD-4094-455D-83E1-70C030773ECA}" type="slidenum">
              <a:rPr lang="en-US" smtClean="0"/>
              <a:pPr/>
              <a:t>25</a:t>
            </a:fld>
            <a:endParaRPr lang="en-US" dirty="0"/>
          </a:p>
        </p:txBody>
      </p:sp>
    </p:spTree>
    <p:extLst>
      <p:ext uri="{BB962C8B-B14F-4D97-AF65-F5344CB8AC3E}">
        <p14:creationId xmlns:p14="http://schemas.microsoft.com/office/powerpoint/2010/main" val="2398139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C628-A317-4515-E500-9083725C702C}"/>
              </a:ext>
            </a:extLst>
          </p:cNvPr>
          <p:cNvSpPr>
            <a:spLocks noGrp="1"/>
          </p:cNvSpPr>
          <p:nvPr>
            <p:ph type="title"/>
          </p:nvPr>
        </p:nvSpPr>
        <p:spPr/>
        <p:txBody>
          <a:bodyPr/>
          <a:lstStyle/>
          <a:p>
            <a:r>
              <a:rPr lang="en-US" dirty="0"/>
              <a:t>Repeated k-fold </a:t>
            </a:r>
            <a:r>
              <a:rPr lang="en-US" dirty="0" err="1"/>
              <a:t>crossvalidation</a:t>
            </a:r>
            <a:r>
              <a:rPr lang="en-US" dirty="0"/>
              <a:t> II</a:t>
            </a:r>
          </a:p>
        </p:txBody>
      </p:sp>
      <p:sp>
        <p:nvSpPr>
          <p:cNvPr id="3" name="Content Placeholder 2">
            <a:extLst>
              <a:ext uri="{FF2B5EF4-FFF2-40B4-BE49-F238E27FC236}">
                <a16:creationId xmlns:a16="http://schemas.microsoft.com/office/drawing/2014/main" id="{C3AD03B6-736D-1D6D-FCB6-6499A9280DDC}"/>
              </a:ext>
            </a:extLst>
          </p:cNvPr>
          <p:cNvSpPr>
            <a:spLocks noGrp="1"/>
          </p:cNvSpPr>
          <p:nvPr>
            <p:ph idx="1"/>
          </p:nvPr>
        </p:nvSpPr>
        <p:spPr/>
        <p:txBody>
          <a:bodyPr/>
          <a:lstStyle/>
          <a:p>
            <a:r>
              <a:rPr lang="en-US" dirty="0" err="1"/>
              <a:t>Dietterich</a:t>
            </a:r>
            <a:r>
              <a:rPr lang="en-US" dirty="0"/>
              <a:t> </a:t>
            </a:r>
            <a:r>
              <a:rPr lang="en-CA" dirty="0"/>
              <a:t>found that the paired t-test based on the 5x2 </a:t>
            </a:r>
            <a:r>
              <a:rPr lang="en-CA" dirty="0" err="1"/>
              <a:t>crossvalidation</a:t>
            </a:r>
            <a:r>
              <a:rPr lang="en-CA" dirty="0"/>
              <a:t> scheme had lower probability of issuing a type-I error but had less power than the k-fold </a:t>
            </a:r>
            <a:r>
              <a:rPr lang="en-CA" dirty="0" err="1"/>
              <a:t>crossvalidation</a:t>
            </a:r>
            <a:r>
              <a:rPr lang="en-CA" dirty="0"/>
              <a:t> paired t-test.</a:t>
            </a:r>
          </a:p>
          <a:p>
            <a:r>
              <a:rPr lang="en-CA" dirty="0" err="1"/>
              <a:t>Alpaydyn</a:t>
            </a:r>
            <a:r>
              <a:rPr lang="en-CA" dirty="0"/>
              <a:t> (1999) proposed to substitute the t-test at the end of the 5x2CV scheme proposed by </a:t>
            </a:r>
            <a:r>
              <a:rPr lang="en-CA" dirty="0" err="1"/>
              <a:t>Dietterich</a:t>
            </a:r>
            <a:r>
              <a:rPr lang="en-CA" dirty="0"/>
              <a:t> by an F-test. That test has an even lower chance of issuing a type-I error and has increased power.</a:t>
            </a:r>
          </a:p>
          <a:p>
            <a:r>
              <a:rPr lang="en-CA" dirty="0" err="1"/>
              <a:t>Bouckahert</a:t>
            </a:r>
            <a:r>
              <a:rPr lang="en-CA" dirty="0"/>
              <a:t> (2003) proposed several variations of a 10x10 </a:t>
            </a:r>
            <a:r>
              <a:rPr lang="en-CA" dirty="0" err="1"/>
              <a:t>crossvalidation</a:t>
            </a:r>
            <a:r>
              <a:rPr lang="en-CA" dirty="0"/>
              <a:t> scheme. Generally speaking, these schemes show a higher probability of Type-I error than 10-fold </a:t>
            </a:r>
            <a:r>
              <a:rPr lang="en-CA" dirty="0" err="1"/>
              <a:t>crossvalidation</a:t>
            </a:r>
            <a:r>
              <a:rPr lang="en-CA" dirty="0"/>
              <a:t>, but higher power.</a:t>
            </a:r>
          </a:p>
          <a:p>
            <a:endParaRPr lang="en-US" dirty="0"/>
          </a:p>
        </p:txBody>
      </p:sp>
      <p:sp>
        <p:nvSpPr>
          <p:cNvPr id="4" name="Date Placeholder 3">
            <a:extLst>
              <a:ext uri="{FF2B5EF4-FFF2-40B4-BE49-F238E27FC236}">
                <a16:creationId xmlns:a16="http://schemas.microsoft.com/office/drawing/2014/main" id="{A7E190E8-944A-06E9-C41E-84E5E15EE2D0}"/>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80350A30-69D8-4381-5576-002C2ADF6D0C}"/>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1834A1ED-1FA5-7E68-C4E0-CAD2BCE0F3F0}"/>
              </a:ext>
            </a:extLst>
          </p:cNvPr>
          <p:cNvSpPr>
            <a:spLocks noGrp="1"/>
          </p:cNvSpPr>
          <p:nvPr>
            <p:ph type="sldNum" sz="quarter" idx="12"/>
          </p:nvPr>
        </p:nvSpPr>
        <p:spPr/>
        <p:txBody>
          <a:bodyPr/>
          <a:lstStyle/>
          <a:p>
            <a:fld id="{0F9E59AD-4094-455D-83E1-70C030773ECA}" type="slidenum">
              <a:rPr lang="en-US" smtClean="0"/>
              <a:pPr/>
              <a:t>26</a:t>
            </a:fld>
            <a:endParaRPr lang="en-US" dirty="0"/>
          </a:p>
        </p:txBody>
      </p:sp>
    </p:spTree>
    <p:extLst>
      <p:ext uri="{BB962C8B-B14F-4D97-AF65-F5344CB8AC3E}">
        <p14:creationId xmlns:p14="http://schemas.microsoft.com/office/powerpoint/2010/main" val="756712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8BA6-5962-29A7-D7ED-EEA9EA1D3AAD}"/>
              </a:ext>
            </a:extLst>
          </p:cNvPr>
          <p:cNvSpPr>
            <a:spLocks noGrp="1"/>
          </p:cNvSpPr>
          <p:nvPr>
            <p:ph type="title"/>
          </p:nvPr>
        </p:nvSpPr>
        <p:spPr/>
        <p:txBody>
          <a:bodyPr/>
          <a:lstStyle/>
          <a:p>
            <a:r>
              <a:rPr lang="en-US" dirty="0"/>
              <a:t>A few remarks about averaging</a:t>
            </a:r>
          </a:p>
        </p:txBody>
      </p:sp>
      <p:sp>
        <p:nvSpPr>
          <p:cNvPr id="3" name="Content Placeholder 2">
            <a:extLst>
              <a:ext uri="{FF2B5EF4-FFF2-40B4-BE49-F238E27FC236}">
                <a16:creationId xmlns:a16="http://schemas.microsoft.com/office/drawing/2014/main" id="{2ABA2F3F-788A-8DB5-CA9C-443DCFAA8B01}"/>
              </a:ext>
            </a:extLst>
          </p:cNvPr>
          <p:cNvSpPr>
            <a:spLocks noGrp="1"/>
          </p:cNvSpPr>
          <p:nvPr>
            <p:ph idx="1"/>
          </p:nvPr>
        </p:nvSpPr>
        <p:spPr>
          <a:xfrm>
            <a:off x="396433" y="1161150"/>
            <a:ext cx="8351134" cy="4535699"/>
          </a:xfrm>
        </p:spPr>
        <p:txBody>
          <a:bodyPr/>
          <a:lstStyle/>
          <a:p>
            <a:r>
              <a:rPr lang="en-US" dirty="0"/>
              <a:t>When considering resampling methods, it is usually necessary to average the results obtained on different trials.</a:t>
            </a:r>
          </a:p>
          <a:p>
            <a:r>
              <a:rPr lang="en-US" dirty="0"/>
              <a:t>We distinguish between different kinds of averaging:</a:t>
            </a:r>
          </a:p>
          <a:p>
            <a:pPr lvl="1"/>
            <a:r>
              <a:rPr lang="en-US" sz="2400" dirty="0"/>
              <a:t>Micro Averaging: calculate metrics globally by counting the total true positives, false negatives, and false positives.</a:t>
            </a:r>
          </a:p>
          <a:p>
            <a:pPr lvl="2">
              <a:buFont typeface="Wingdings" panose="05000000000000000000" pitchFamily="2" charset="2"/>
              <a:buChar char="Ø"/>
            </a:pPr>
            <a:r>
              <a:rPr lang="en-US" sz="2200" dirty="0"/>
              <a:t>The performances of the large classes weigh more than those of the small classes.</a:t>
            </a:r>
          </a:p>
          <a:p>
            <a:pPr lvl="1"/>
            <a:r>
              <a:rPr lang="en-US" sz="2400" dirty="0"/>
              <a:t>Macro Averaging:  calculate metrics for each label and find their unweighted mean.</a:t>
            </a:r>
          </a:p>
          <a:p>
            <a:pPr lvl="2">
              <a:buFont typeface="Wingdings" panose="05000000000000000000" pitchFamily="2" charset="2"/>
              <a:buChar char="Ø"/>
            </a:pPr>
            <a:r>
              <a:rPr lang="en-US" sz="2200" dirty="0"/>
              <a:t>Large and small classes contribute equally. </a:t>
            </a:r>
          </a:p>
          <a:p>
            <a:pPr marL="393700" lvl="1" indent="0">
              <a:buNone/>
            </a:pPr>
            <a:endParaRPr lang="en-US" dirty="0"/>
          </a:p>
          <a:p>
            <a:endParaRPr lang="en-US" dirty="0"/>
          </a:p>
        </p:txBody>
      </p:sp>
      <p:sp>
        <p:nvSpPr>
          <p:cNvPr id="4" name="Date Placeholder 3">
            <a:extLst>
              <a:ext uri="{FF2B5EF4-FFF2-40B4-BE49-F238E27FC236}">
                <a16:creationId xmlns:a16="http://schemas.microsoft.com/office/drawing/2014/main" id="{FA0BC413-CAE0-B4F2-6C0A-CFE1F06A159B}"/>
              </a:ext>
            </a:extLst>
          </p:cNvPr>
          <p:cNvSpPr>
            <a:spLocks noGrp="1"/>
          </p:cNvSpPr>
          <p:nvPr>
            <p:ph type="dt" sz="half" idx="10"/>
          </p:nvPr>
        </p:nvSpPr>
        <p:spPr/>
        <p:txBody>
          <a:bodyPr/>
          <a:lstStyle/>
          <a:p>
            <a:r>
              <a:rPr lang="en-US" dirty="0"/>
              <a:t>IEEE </a:t>
            </a:r>
            <a:r>
              <a:rPr lang="en-US" dirty="0" err="1"/>
              <a:t>BigData</a:t>
            </a:r>
            <a:r>
              <a:rPr lang="en-US" dirty="0"/>
              <a:t> 2024</a:t>
            </a:r>
          </a:p>
        </p:txBody>
      </p:sp>
      <p:sp>
        <p:nvSpPr>
          <p:cNvPr id="5" name="Footer Placeholder 4">
            <a:extLst>
              <a:ext uri="{FF2B5EF4-FFF2-40B4-BE49-F238E27FC236}">
                <a16:creationId xmlns:a16="http://schemas.microsoft.com/office/drawing/2014/main" id="{5B5DDF47-1DC0-872B-FE3A-919BC374F9FC}"/>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2BC257C0-FB44-F1C4-AB51-B0140A59D98F}"/>
              </a:ext>
            </a:extLst>
          </p:cNvPr>
          <p:cNvSpPr>
            <a:spLocks noGrp="1"/>
          </p:cNvSpPr>
          <p:nvPr>
            <p:ph type="sldNum" sz="quarter" idx="12"/>
          </p:nvPr>
        </p:nvSpPr>
        <p:spPr/>
        <p:txBody>
          <a:bodyPr/>
          <a:lstStyle/>
          <a:p>
            <a:fld id="{0F9E59AD-4094-455D-83E1-70C030773ECA}" type="slidenum">
              <a:rPr lang="en-US" smtClean="0"/>
              <a:pPr/>
              <a:t>27</a:t>
            </a:fld>
            <a:endParaRPr lang="en-US" dirty="0"/>
          </a:p>
        </p:txBody>
      </p:sp>
    </p:spTree>
    <p:extLst>
      <p:ext uri="{BB962C8B-B14F-4D97-AF65-F5344CB8AC3E}">
        <p14:creationId xmlns:p14="http://schemas.microsoft.com/office/powerpoint/2010/main" val="3426215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9886-170F-068F-B25E-312ADF6B084A}"/>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6782FAC6-9A3C-5DEA-08DB-90BD6883F133}"/>
              </a:ext>
            </a:extLst>
          </p:cNvPr>
          <p:cNvSpPr>
            <a:spLocks noGrp="1"/>
          </p:cNvSpPr>
          <p:nvPr>
            <p:ph idx="1"/>
          </p:nvPr>
        </p:nvSpPr>
        <p:spPr/>
        <p:txBody>
          <a:bodyPr/>
          <a:lstStyle/>
          <a:p>
            <a:r>
              <a:rPr lang="en-US" dirty="0"/>
              <a:t>While k-fold </a:t>
            </a:r>
            <a:r>
              <a:rPr lang="en-US" dirty="0" err="1"/>
              <a:t>crossvalidation</a:t>
            </a:r>
            <a:r>
              <a:rPr lang="en-US" dirty="0"/>
              <a:t> is often a good choice for resampling, it is useful to keep its variants and bootstrapping in mind in case where the dataset suffers from class imbalances (in those cases, consider stratified </a:t>
            </a:r>
            <a:r>
              <a:rPr lang="en-US" dirty="0" err="1"/>
              <a:t>crossvalidation</a:t>
            </a:r>
            <a:r>
              <a:rPr lang="en-US" dirty="0"/>
              <a:t>) or is particularly small (in those cases, consider leave one out or bootstrapping).</a:t>
            </a:r>
          </a:p>
          <a:p>
            <a:r>
              <a:rPr lang="en-US" dirty="0"/>
              <a:t>Repeated k-fold </a:t>
            </a:r>
            <a:r>
              <a:rPr lang="en-US" dirty="0" err="1"/>
              <a:t>crossvalidation</a:t>
            </a:r>
            <a:r>
              <a:rPr lang="en-US" dirty="0"/>
              <a:t> should also be considered to increase result stability and, possibly, replicability. However, since the repetition  takes away the simple resampling property of </a:t>
            </a:r>
            <a:r>
              <a:rPr lang="en-US" dirty="0" err="1"/>
              <a:t>crossvalidation</a:t>
            </a:r>
            <a:r>
              <a:rPr lang="en-US" dirty="0"/>
              <a:t> and its variants, the consequences on the subsequent statistical tests should also be given some attention. </a:t>
            </a:r>
          </a:p>
        </p:txBody>
      </p:sp>
      <p:sp>
        <p:nvSpPr>
          <p:cNvPr id="4" name="Date Placeholder 3">
            <a:extLst>
              <a:ext uri="{FF2B5EF4-FFF2-40B4-BE49-F238E27FC236}">
                <a16:creationId xmlns:a16="http://schemas.microsoft.com/office/drawing/2014/main" id="{9CE8F786-0C08-3917-B8E4-5DA7D52C6A93}"/>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80B239E9-DE79-3EB0-4C0B-70AE6A9FB37D}"/>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17A0C4B4-3082-D1AF-C537-842AB547FCEE}"/>
              </a:ext>
            </a:extLst>
          </p:cNvPr>
          <p:cNvSpPr>
            <a:spLocks noGrp="1"/>
          </p:cNvSpPr>
          <p:nvPr>
            <p:ph type="sldNum" sz="quarter" idx="12"/>
          </p:nvPr>
        </p:nvSpPr>
        <p:spPr/>
        <p:txBody>
          <a:bodyPr/>
          <a:lstStyle/>
          <a:p>
            <a:fld id="{0F9E59AD-4094-455D-83E1-70C030773ECA}" type="slidenum">
              <a:rPr lang="en-US" smtClean="0"/>
              <a:pPr/>
              <a:t>28</a:t>
            </a:fld>
            <a:endParaRPr lang="en-US" dirty="0"/>
          </a:p>
        </p:txBody>
      </p:sp>
    </p:spTree>
    <p:extLst>
      <p:ext uri="{BB962C8B-B14F-4D97-AF65-F5344CB8AC3E}">
        <p14:creationId xmlns:p14="http://schemas.microsoft.com/office/powerpoint/2010/main" val="1056387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7004B-618B-DAF4-C8A6-910F416CAEF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59E89D1-68D9-E609-679F-84BAA473DD1D}"/>
              </a:ext>
            </a:extLst>
          </p:cNvPr>
          <p:cNvSpPr>
            <a:spLocks noGrp="1"/>
          </p:cNvSpPr>
          <p:nvPr>
            <p:ph type="ctrTitle"/>
          </p:nvPr>
        </p:nvSpPr>
        <p:spPr/>
        <p:txBody>
          <a:bodyPr/>
          <a:lstStyle/>
          <a:p>
            <a:r>
              <a:rPr lang="en-US" dirty="0"/>
              <a:t>Classification</a:t>
            </a:r>
          </a:p>
        </p:txBody>
      </p:sp>
      <p:sp>
        <p:nvSpPr>
          <p:cNvPr id="8" name="Subtitle 7">
            <a:extLst>
              <a:ext uri="{FF2B5EF4-FFF2-40B4-BE49-F238E27FC236}">
                <a16:creationId xmlns:a16="http://schemas.microsoft.com/office/drawing/2014/main" id="{B98525B1-0F7C-8104-861D-0ADE9EB9DC0F}"/>
              </a:ext>
            </a:extLst>
          </p:cNvPr>
          <p:cNvSpPr>
            <a:spLocks noGrp="1"/>
          </p:cNvSpPr>
          <p:nvPr>
            <p:ph type="subTitle" idx="1"/>
          </p:nvPr>
        </p:nvSpPr>
        <p:spPr/>
        <p:txBody>
          <a:bodyPr/>
          <a:lstStyle/>
          <a:p>
            <a:r>
              <a:rPr lang="en-US" dirty="0"/>
              <a:t>Choosing a statistical test</a:t>
            </a:r>
          </a:p>
        </p:txBody>
      </p:sp>
    </p:spTree>
    <p:extLst>
      <p:ext uri="{BB962C8B-B14F-4D97-AF65-F5344CB8AC3E}">
        <p14:creationId xmlns:p14="http://schemas.microsoft.com/office/powerpoint/2010/main" val="1548081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880E-E6A7-F276-9FA3-748BECD91717}"/>
              </a:ext>
            </a:extLst>
          </p:cNvPr>
          <p:cNvSpPr>
            <a:spLocks noGrp="1"/>
          </p:cNvSpPr>
          <p:nvPr>
            <p:ph type="title"/>
          </p:nvPr>
        </p:nvSpPr>
        <p:spPr/>
        <p:txBody>
          <a:bodyPr/>
          <a:lstStyle/>
          <a:p>
            <a:r>
              <a:rPr lang="en-US" sz="3600" dirty="0"/>
              <a:t>What these steps depend on</a:t>
            </a:r>
            <a:endParaRPr lang="en-US" dirty="0"/>
          </a:p>
        </p:txBody>
      </p:sp>
      <p:sp>
        <p:nvSpPr>
          <p:cNvPr id="4" name="Date Placeholder 3">
            <a:extLst>
              <a:ext uri="{FF2B5EF4-FFF2-40B4-BE49-F238E27FC236}">
                <a16:creationId xmlns:a16="http://schemas.microsoft.com/office/drawing/2014/main" id="{671DFF15-1F19-0585-0E6C-5F5D1AE562EB}"/>
              </a:ext>
            </a:extLst>
          </p:cNvPr>
          <p:cNvSpPr>
            <a:spLocks noGrp="1"/>
          </p:cNvSpPr>
          <p:nvPr>
            <p:ph type="dt" sz="half" idx="10"/>
          </p:nvPr>
        </p:nvSpPr>
        <p:spPr/>
        <p:txBody>
          <a:bodyPr/>
          <a:lstStyle/>
          <a:p>
            <a:r>
              <a:rPr lang="en-US"/>
              <a:t>IEEE BigData 2024</a:t>
            </a:r>
          </a:p>
        </p:txBody>
      </p:sp>
      <p:sp>
        <p:nvSpPr>
          <p:cNvPr id="5" name="Footer Placeholder 4">
            <a:extLst>
              <a:ext uri="{FF2B5EF4-FFF2-40B4-BE49-F238E27FC236}">
                <a16:creationId xmlns:a16="http://schemas.microsoft.com/office/drawing/2014/main" id="{3BADB51C-C94C-9621-E10D-3E4FB9186EE8}"/>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1FE2F6B9-67A2-F883-CC1F-22EA57B0E16B}"/>
              </a:ext>
            </a:extLst>
          </p:cNvPr>
          <p:cNvSpPr>
            <a:spLocks noGrp="1"/>
          </p:cNvSpPr>
          <p:nvPr>
            <p:ph type="sldNum" sz="quarter" idx="12"/>
          </p:nvPr>
        </p:nvSpPr>
        <p:spPr/>
        <p:txBody>
          <a:bodyPr/>
          <a:lstStyle/>
          <a:p>
            <a:fld id="{0F9E59AD-4094-455D-83E1-70C030773ECA}" type="slidenum">
              <a:rPr lang="en-US" smtClean="0"/>
              <a:t>3</a:t>
            </a:fld>
            <a:endParaRPr lang="en-US"/>
          </a:p>
        </p:txBody>
      </p:sp>
      <p:sp>
        <p:nvSpPr>
          <p:cNvPr id="8" name="Rectangle 3">
            <a:extLst>
              <a:ext uri="{FF2B5EF4-FFF2-40B4-BE49-F238E27FC236}">
                <a16:creationId xmlns:a16="http://schemas.microsoft.com/office/drawing/2014/main" id="{19A98BCD-0F5F-31C7-ABAF-708C85160E16}"/>
              </a:ext>
            </a:extLst>
          </p:cNvPr>
          <p:cNvSpPr>
            <a:spLocks noGrp="1"/>
          </p:cNvSpPr>
          <p:nvPr>
            <p:ph idx="1"/>
          </p:nvPr>
        </p:nvSpPr>
        <p:spPr>
          <a:xfrm>
            <a:off x="457200" y="979301"/>
            <a:ext cx="8229600" cy="4389437"/>
          </a:xfrm>
        </p:spPr>
        <p:txBody>
          <a:bodyPr/>
          <a:lstStyle/>
          <a:p>
            <a:pPr eaLnBrk="1" hangingPunct="1"/>
            <a:endParaRPr lang="en-US" sz="2200" dirty="0"/>
          </a:p>
          <a:p>
            <a:pPr marL="0" indent="0" eaLnBrk="1" hangingPunct="1">
              <a:buNone/>
            </a:pPr>
            <a:r>
              <a:rPr lang="en-US" dirty="0"/>
              <a:t>These steps depend on the purpose of the evaluation:</a:t>
            </a:r>
          </a:p>
          <a:p>
            <a:pPr lvl="1" eaLnBrk="1" hangingPunct="1"/>
            <a:r>
              <a:rPr lang="en-US" sz="2000" dirty="0"/>
              <a:t>Comparison of a </a:t>
            </a:r>
            <a:r>
              <a:rPr lang="en-US" sz="2000" i="1" dirty="0"/>
              <a:t>new algorithm </a:t>
            </a:r>
            <a:r>
              <a:rPr lang="en-US" sz="2000" dirty="0"/>
              <a:t>to other (may be generic or application-specific) classifiers on a </a:t>
            </a:r>
            <a:r>
              <a:rPr lang="en-US" sz="2000" i="1" dirty="0"/>
              <a:t>specific domain </a:t>
            </a:r>
            <a:r>
              <a:rPr lang="en-US" sz="2000" dirty="0"/>
              <a:t>(e.g., when proposing a novel learning algorithm)</a:t>
            </a:r>
          </a:p>
          <a:p>
            <a:pPr lvl="1" eaLnBrk="1" hangingPunct="1"/>
            <a:r>
              <a:rPr lang="en-US" sz="2000" dirty="0"/>
              <a:t>Comparison of a </a:t>
            </a:r>
            <a:r>
              <a:rPr lang="en-US" sz="2000" i="1" dirty="0"/>
              <a:t>new generic algorithm </a:t>
            </a:r>
            <a:r>
              <a:rPr lang="en-US" sz="2000" dirty="0"/>
              <a:t>to other generic ones on a set of </a:t>
            </a:r>
            <a:r>
              <a:rPr lang="en-US" sz="2000" i="1" dirty="0"/>
              <a:t>benchmark domains </a:t>
            </a:r>
            <a:r>
              <a:rPr lang="en-US" sz="2000" dirty="0"/>
              <a:t>(e.g. to demonstrate general effectiveness of the new approach against other approaches)</a:t>
            </a:r>
          </a:p>
          <a:p>
            <a:pPr lvl="1" eaLnBrk="1" hangingPunct="1"/>
            <a:r>
              <a:rPr lang="en-US" sz="2000" dirty="0"/>
              <a:t>Characterization of </a:t>
            </a:r>
            <a:r>
              <a:rPr lang="en-US" sz="2000" i="1" dirty="0"/>
              <a:t>generic classifiers </a:t>
            </a:r>
            <a:r>
              <a:rPr lang="en-US" sz="2000" dirty="0"/>
              <a:t>on </a:t>
            </a:r>
            <a:r>
              <a:rPr lang="en-US" sz="2000" i="1" dirty="0"/>
              <a:t>benchmarks domains </a:t>
            </a:r>
            <a:r>
              <a:rPr lang="en-US" sz="2000" dirty="0"/>
              <a:t>(e.g. to study the algorithms' behavior on general domains for subsequent use)</a:t>
            </a:r>
          </a:p>
          <a:p>
            <a:pPr lvl="1" eaLnBrk="1" hangingPunct="1"/>
            <a:r>
              <a:rPr lang="en-US" sz="2000" dirty="0"/>
              <a:t>Comparison of </a:t>
            </a:r>
            <a:r>
              <a:rPr lang="en-US" sz="2000" i="1" dirty="0"/>
              <a:t>multiple classifiers </a:t>
            </a:r>
            <a:r>
              <a:rPr lang="en-US" sz="2000" dirty="0"/>
              <a:t>on a </a:t>
            </a:r>
            <a:r>
              <a:rPr lang="en-US" sz="2000" i="1" dirty="0"/>
              <a:t>specific domain </a:t>
            </a:r>
            <a:r>
              <a:rPr lang="en-US" sz="2000" dirty="0"/>
              <a:t>(e.g. to find the best algorithm for a given application task)</a:t>
            </a:r>
          </a:p>
        </p:txBody>
      </p:sp>
    </p:spTree>
    <p:extLst>
      <p:ext uri="{BB962C8B-B14F-4D97-AF65-F5344CB8AC3E}">
        <p14:creationId xmlns:p14="http://schemas.microsoft.com/office/powerpoint/2010/main" val="3770818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C7CA-B21C-6642-2234-16F8C5A397F5}"/>
              </a:ext>
            </a:extLst>
          </p:cNvPr>
          <p:cNvSpPr>
            <a:spLocks noGrp="1"/>
          </p:cNvSpPr>
          <p:nvPr>
            <p:ph type="title"/>
          </p:nvPr>
        </p:nvSpPr>
        <p:spPr>
          <a:xfrm>
            <a:off x="457200" y="91281"/>
            <a:ext cx="8229600" cy="1143000"/>
          </a:xfrm>
        </p:spPr>
        <p:txBody>
          <a:bodyPr/>
          <a:lstStyle/>
          <a:p>
            <a:r>
              <a:rPr lang="en-CA" dirty="0"/>
              <a:t>The purpose of Statistical Significance Testing</a:t>
            </a:r>
            <a:endParaRPr lang="en-US" dirty="0"/>
          </a:p>
        </p:txBody>
      </p:sp>
      <p:sp>
        <p:nvSpPr>
          <p:cNvPr id="3" name="Content Placeholder 2">
            <a:extLst>
              <a:ext uri="{FF2B5EF4-FFF2-40B4-BE49-F238E27FC236}">
                <a16:creationId xmlns:a16="http://schemas.microsoft.com/office/drawing/2014/main" id="{B7F6A85C-1A18-3DAD-6776-576D23F4D70B}"/>
              </a:ext>
            </a:extLst>
          </p:cNvPr>
          <p:cNvSpPr>
            <a:spLocks noGrp="1"/>
          </p:cNvSpPr>
          <p:nvPr>
            <p:ph idx="1"/>
          </p:nvPr>
        </p:nvSpPr>
        <p:spPr/>
        <p:txBody>
          <a:bodyPr/>
          <a:lstStyle/>
          <a:p>
            <a:r>
              <a:rPr lang="en-US" dirty="0"/>
              <a:t>P</a:t>
            </a:r>
            <a:r>
              <a:rPr lang="en-CA" dirty="0" err="1"/>
              <a:t>erformance</a:t>
            </a:r>
            <a:r>
              <a:rPr lang="en-CA" dirty="0"/>
              <a:t> metrics allow us to make observations about different classifiers and resampling strategies attempt to decrease the chances of basing our conclusions on unrepresentative data.</a:t>
            </a:r>
          </a:p>
          <a:p>
            <a:r>
              <a:rPr lang="en-CA" dirty="0"/>
              <a:t>The question we ask now is related to representativeness. In particular, we ask: </a:t>
            </a:r>
            <a:r>
              <a:rPr lang="en-CA" dirty="0">
                <a:solidFill>
                  <a:srgbClr val="FFC000"/>
                </a:solidFill>
              </a:rPr>
              <a:t>can the observed results be attributed to real characteristics of the classifiers under scrutiny or are they observed by chance?</a:t>
            </a:r>
          </a:p>
          <a:p>
            <a:r>
              <a:rPr lang="en-CA" dirty="0"/>
              <a:t>The purpose of statistical significance testing is to help us gather evidence of the extent to which the results returned by an evaluation metric are representative of the general behavior of our classifiers.</a:t>
            </a:r>
          </a:p>
          <a:p>
            <a:endParaRPr lang="en-CA" dirty="0">
              <a:solidFill>
                <a:srgbClr val="FFC000"/>
              </a:solidFill>
            </a:endParaRPr>
          </a:p>
          <a:p>
            <a:endParaRPr lang="en-US" dirty="0"/>
          </a:p>
        </p:txBody>
      </p:sp>
      <p:sp>
        <p:nvSpPr>
          <p:cNvPr id="4" name="Date Placeholder 3">
            <a:extLst>
              <a:ext uri="{FF2B5EF4-FFF2-40B4-BE49-F238E27FC236}">
                <a16:creationId xmlns:a16="http://schemas.microsoft.com/office/drawing/2014/main" id="{442E63E0-7058-205C-2FC2-6AE9750E9C13}"/>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B5CEA1AC-10AA-BFA0-A3E2-E8AF96757AEE}"/>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9182172B-E9D4-C183-BB35-73D77DD1595B}"/>
              </a:ext>
            </a:extLst>
          </p:cNvPr>
          <p:cNvSpPr>
            <a:spLocks noGrp="1"/>
          </p:cNvSpPr>
          <p:nvPr>
            <p:ph type="sldNum" sz="quarter" idx="12"/>
          </p:nvPr>
        </p:nvSpPr>
        <p:spPr/>
        <p:txBody>
          <a:bodyPr/>
          <a:lstStyle/>
          <a:p>
            <a:fld id="{0F9E59AD-4094-455D-83E1-70C030773ECA}" type="slidenum">
              <a:rPr lang="en-US" smtClean="0"/>
              <a:pPr/>
              <a:t>30</a:t>
            </a:fld>
            <a:endParaRPr lang="en-US" dirty="0"/>
          </a:p>
        </p:txBody>
      </p:sp>
    </p:spTree>
    <p:extLst>
      <p:ext uri="{BB962C8B-B14F-4D97-AF65-F5344CB8AC3E}">
        <p14:creationId xmlns:p14="http://schemas.microsoft.com/office/powerpoint/2010/main" val="402530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6564F-F547-18A2-4526-C0D3F0F0984F}"/>
              </a:ext>
            </a:extLst>
          </p:cNvPr>
          <p:cNvSpPr>
            <a:spLocks noGrp="1"/>
          </p:cNvSpPr>
          <p:nvPr>
            <p:ph type="title"/>
          </p:nvPr>
        </p:nvSpPr>
        <p:spPr/>
        <p:txBody>
          <a:bodyPr/>
          <a:lstStyle/>
          <a:p>
            <a:r>
              <a:rPr lang="en-US" dirty="0"/>
              <a:t>Two Statistical Paradigms</a:t>
            </a:r>
          </a:p>
        </p:txBody>
      </p:sp>
      <p:sp>
        <p:nvSpPr>
          <p:cNvPr id="3" name="Content Placeholder 2">
            <a:extLst>
              <a:ext uri="{FF2B5EF4-FFF2-40B4-BE49-F238E27FC236}">
                <a16:creationId xmlns:a16="http://schemas.microsoft.com/office/drawing/2014/main" id="{6C19C482-DBC2-D64A-8358-D3D40E009BAC}"/>
              </a:ext>
            </a:extLst>
          </p:cNvPr>
          <p:cNvSpPr>
            <a:spLocks noGrp="1"/>
          </p:cNvSpPr>
          <p:nvPr>
            <p:ph idx="1"/>
          </p:nvPr>
        </p:nvSpPr>
        <p:spPr>
          <a:xfrm>
            <a:off x="243067" y="1030147"/>
            <a:ext cx="8900933" cy="4398380"/>
          </a:xfrm>
        </p:spPr>
        <p:txBody>
          <a:bodyPr/>
          <a:lstStyle/>
          <a:p>
            <a:r>
              <a:rPr lang="en-US" dirty="0">
                <a:solidFill>
                  <a:srgbClr val="FFC000"/>
                </a:solidFill>
              </a:rPr>
              <a:t>Frequentist statistics:</a:t>
            </a:r>
          </a:p>
          <a:p>
            <a:pPr lvl="1"/>
            <a:r>
              <a:rPr lang="en-US" sz="2400" dirty="0"/>
              <a:t>Null statistical hypothesis testing (NSHT)</a:t>
            </a:r>
          </a:p>
          <a:p>
            <a:pPr lvl="1"/>
            <a:r>
              <a:rPr lang="en-US" sz="2400" dirty="0"/>
              <a:t>Estimation statistics (confidence intervals, effect size, power)</a:t>
            </a:r>
          </a:p>
          <a:p>
            <a:r>
              <a:rPr lang="en-US" dirty="0">
                <a:solidFill>
                  <a:srgbClr val="FFC000"/>
                </a:solidFill>
              </a:rPr>
              <a:t>Bayesian statistics</a:t>
            </a:r>
          </a:p>
          <a:p>
            <a:r>
              <a:rPr lang="en-US" dirty="0">
                <a:solidFill>
                  <a:schemeClr val="accent1">
                    <a:lumMod val="75000"/>
                  </a:schemeClr>
                </a:solidFill>
              </a:rPr>
              <a:t>Pros and Cons:</a:t>
            </a:r>
          </a:p>
          <a:p>
            <a:pPr lvl="1"/>
            <a:r>
              <a:rPr lang="en-US" sz="2400" dirty="0"/>
              <a:t>NHST is a mixture of two incompatible approaches: Fisher/</a:t>
            </a:r>
            <a:r>
              <a:rPr lang="en-US" sz="2400" dirty="0" err="1"/>
              <a:t>Neyman</a:t>
            </a:r>
            <a:r>
              <a:rPr lang="en-US" sz="2400" dirty="0"/>
              <a:t> &amp; Pearson</a:t>
            </a:r>
          </a:p>
          <a:p>
            <a:pPr lvl="1"/>
            <a:r>
              <a:rPr lang="en-US" sz="2400" dirty="0"/>
              <a:t>NHST augmented with estimation statistics improve upon NHST alone.</a:t>
            </a:r>
          </a:p>
          <a:p>
            <a:pPr lvl="1"/>
            <a:r>
              <a:rPr lang="en-US" sz="2400" dirty="0"/>
              <a:t>Bayesian statistics is coherent and answers the practical questions researchers seek answers for.</a:t>
            </a:r>
          </a:p>
          <a:p>
            <a:pPr lvl="1"/>
            <a:r>
              <a:rPr lang="en-US" sz="2400" dirty="0"/>
              <a:t>Bayesian statistics relies on priors which are hard to estimate </a:t>
            </a:r>
          </a:p>
        </p:txBody>
      </p:sp>
      <p:sp>
        <p:nvSpPr>
          <p:cNvPr id="4" name="Date Placeholder 3">
            <a:extLst>
              <a:ext uri="{FF2B5EF4-FFF2-40B4-BE49-F238E27FC236}">
                <a16:creationId xmlns:a16="http://schemas.microsoft.com/office/drawing/2014/main" id="{F933BD14-EBF2-AEEB-95C2-14203EB9C2C9}"/>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B31E62B5-4FB7-FF49-E9F7-3EAB5DD79FCF}"/>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F2082BCA-EA39-8F91-A295-BD970498C8FF}"/>
              </a:ext>
            </a:extLst>
          </p:cNvPr>
          <p:cNvSpPr>
            <a:spLocks noGrp="1"/>
          </p:cNvSpPr>
          <p:nvPr>
            <p:ph type="sldNum" sz="quarter" idx="12"/>
          </p:nvPr>
        </p:nvSpPr>
        <p:spPr/>
        <p:txBody>
          <a:bodyPr/>
          <a:lstStyle/>
          <a:p>
            <a:fld id="{0F9E59AD-4094-455D-83E1-70C030773ECA}" type="slidenum">
              <a:rPr lang="en-US" smtClean="0"/>
              <a:pPr/>
              <a:t>31</a:t>
            </a:fld>
            <a:endParaRPr lang="en-US" dirty="0"/>
          </a:p>
        </p:txBody>
      </p:sp>
    </p:spTree>
    <p:extLst>
      <p:ext uri="{BB962C8B-B14F-4D97-AF65-F5344CB8AC3E}">
        <p14:creationId xmlns:p14="http://schemas.microsoft.com/office/powerpoint/2010/main" val="17978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C933-5FE4-FB6F-3D56-0F9F2ADF3B80}"/>
              </a:ext>
            </a:extLst>
          </p:cNvPr>
          <p:cNvSpPr>
            <a:spLocks noGrp="1"/>
          </p:cNvSpPr>
          <p:nvPr>
            <p:ph type="title"/>
          </p:nvPr>
        </p:nvSpPr>
        <p:spPr/>
        <p:txBody>
          <a:bodyPr/>
          <a:lstStyle/>
          <a:p>
            <a:r>
              <a:rPr lang="en-CA" dirty="0"/>
              <a:t>How to choose a statistical test?</a:t>
            </a:r>
            <a:endParaRPr lang="en-US" dirty="0"/>
          </a:p>
        </p:txBody>
      </p:sp>
      <p:sp>
        <p:nvSpPr>
          <p:cNvPr id="3" name="Content Placeholder 2">
            <a:extLst>
              <a:ext uri="{FF2B5EF4-FFF2-40B4-BE49-F238E27FC236}">
                <a16:creationId xmlns:a16="http://schemas.microsoft.com/office/drawing/2014/main" id="{591B5D16-19F1-924F-1FA9-8756BBF30FB1}"/>
              </a:ext>
            </a:extLst>
          </p:cNvPr>
          <p:cNvSpPr>
            <a:spLocks noGrp="1"/>
          </p:cNvSpPr>
          <p:nvPr>
            <p:ph idx="1"/>
          </p:nvPr>
        </p:nvSpPr>
        <p:spPr>
          <a:xfrm>
            <a:off x="164939" y="1049086"/>
            <a:ext cx="8979061" cy="4321568"/>
          </a:xfrm>
        </p:spPr>
        <p:txBody>
          <a:bodyPr/>
          <a:lstStyle/>
          <a:p>
            <a:r>
              <a:rPr lang="en-CA" dirty="0"/>
              <a:t>There are several aspects to consider when choosing a  statistical test.</a:t>
            </a:r>
          </a:p>
          <a:p>
            <a:pPr lvl="1"/>
            <a:r>
              <a:rPr lang="en-CA" sz="2400" dirty="0"/>
              <a:t>What kind of problem is being handled?</a:t>
            </a:r>
          </a:p>
          <a:p>
            <a:pPr lvl="1"/>
            <a:r>
              <a:rPr lang="en-CA" sz="2400" dirty="0"/>
              <a:t>Whether we have enough information about the     underlying distributions of the classifiers’ results to          apply a parametric test in the Frequentist paradigm; or whether we have   enough information about the priors to apply a Bayesian  test?</a:t>
            </a:r>
          </a:p>
          <a:p>
            <a:r>
              <a:rPr lang="en-CA" dirty="0"/>
              <a:t>Regarding the type of problem, we distinguish between:</a:t>
            </a:r>
          </a:p>
          <a:p>
            <a:pPr lvl="1"/>
            <a:r>
              <a:rPr lang="en-CA" sz="2400" dirty="0"/>
              <a:t>The comparison of </a:t>
            </a:r>
            <a:r>
              <a:rPr lang="en-CA" sz="2400" dirty="0">
                <a:solidFill>
                  <a:srgbClr val="FFC000"/>
                </a:solidFill>
              </a:rPr>
              <a:t>two</a:t>
            </a:r>
            <a:r>
              <a:rPr lang="en-CA" sz="2400" dirty="0"/>
              <a:t> algorithms on a </a:t>
            </a:r>
            <a:r>
              <a:rPr lang="en-CA" sz="2400" dirty="0">
                <a:solidFill>
                  <a:srgbClr val="FFC000"/>
                </a:solidFill>
              </a:rPr>
              <a:t>single</a:t>
            </a:r>
            <a:r>
              <a:rPr lang="en-CA" sz="2400" dirty="0"/>
              <a:t> domain</a:t>
            </a:r>
          </a:p>
          <a:p>
            <a:pPr lvl="1"/>
            <a:r>
              <a:rPr lang="en-CA" sz="2400" dirty="0"/>
              <a:t>The comparison of </a:t>
            </a:r>
            <a:r>
              <a:rPr lang="en-CA" sz="2400" dirty="0">
                <a:solidFill>
                  <a:srgbClr val="FFC000"/>
                </a:solidFill>
              </a:rPr>
              <a:t>several </a:t>
            </a:r>
            <a:r>
              <a:rPr lang="en-CA" sz="2400" dirty="0"/>
              <a:t>algorithms on a </a:t>
            </a:r>
            <a:r>
              <a:rPr lang="en-CA" sz="2400" dirty="0">
                <a:solidFill>
                  <a:srgbClr val="FFC000"/>
                </a:solidFill>
              </a:rPr>
              <a:t>single </a:t>
            </a:r>
            <a:r>
              <a:rPr lang="en-CA" sz="2400" dirty="0"/>
              <a:t>domain </a:t>
            </a:r>
          </a:p>
          <a:p>
            <a:pPr lvl="1"/>
            <a:r>
              <a:rPr lang="en-CA" sz="2400" dirty="0"/>
              <a:t>The comparison of </a:t>
            </a:r>
            <a:r>
              <a:rPr lang="en-CA" sz="2400" dirty="0">
                <a:solidFill>
                  <a:srgbClr val="FFC000"/>
                </a:solidFill>
              </a:rPr>
              <a:t>two</a:t>
            </a:r>
            <a:r>
              <a:rPr lang="en-CA" sz="2400" dirty="0"/>
              <a:t> algorithms on </a:t>
            </a:r>
            <a:r>
              <a:rPr lang="en-CA" sz="2400" dirty="0">
                <a:solidFill>
                  <a:srgbClr val="FFC000"/>
                </a:solidFill>
              </a:rPr>
              <a:t>several </a:t>
            </a:r>
            <a:r>
              <a:rPr lang="en-CA" sz="2400" dirty="0"/>
              <a:t>domains </a:t>
            </a:r>
          </a:p>
          <a:p>
            <a:pPr lvl="1"/>
            <a:r>
              <a:rPr lang="en-CA" sz="2400" dirty="0"/>
              <a:t>The comparison of </a:t>
            </a:r>
            <a:r>
              <a:rPr lang="en-CA" sz="2400" dirty="0">
                <a:solidFill>
                  <a:srgbClr val="FFC000"/>
                </a:solidFill>
              </a:rPr>
              <a:t>multiple </a:t>
            </a:r>
            <a:r>
              <a:rPr lang="en-CA" sz="2400" dirty="0"/>
              <a:t>algorithms on </a:t>
            </a:r>
            <a:r>
              <a:rPr lang="en-CA" sz="2400" dirty="0">
                <a:solidFill>
                  <a:srgbClr val="FFC000"/>
                </a:solidFill>
              </a:rPr>
              <a:t>multiple</a:t>
            </a:r>
            <a:r>
              <a:rPr lang="en-CA" sz="2400" dirty="0"/>
              <a:t> domains </a:t>
            </a:r>
          </a:p>
          <a:p>
            <a:pPr lvl="1"/>
            <a:endParaRPr lang="en-CA" dirty="0"/>
          </a:p>
          <a:p>
            <a:endParaRPr lang="en-US" dirty="0"/>
          </a:p>
        </p:txBody>
      </p:sp>
      <p:sp>
        <p:nvSpPr>
          <p:cNvPr id="4" name="Date Placeholder 3">
            <a:extLst>
              <a:ext uri="{FF2B5EF4-FFF2-40B4-BE49-F238E27FC236}">
                <a16:creationId xmlns:a16="http://schemas.microsoft.com/office/drawing/2014/main" id="{E8AD24D5-F928-F0F7-A59A-29C6ADDF41B7}"/>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4108C98F-BC15-473B-9805-48558916B8AC}"/>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FE6791B6-EE0A-C44A-60BE-B216BF45D443}"/>
              </a:ext>
            </a:extLst>
          </p:cNvPr>
          <p:cNvSpPr>
            <a:spLocks noGrp="1"/>
          </p:cNvSpPr>
          <p:nvPr>
            <p:ph type="sldNum" sz="quarter" idx="12"/>
          </p:nvPr>
        </p:nvSpPr>
        <p:spPr/>
        <p:txBody>
          <a:bodyPr/>
          <a:lstStyle/>
          <a:p>
            <a:fld id="{0F9E59AD-4094-455D-83E1-70C030773ECA}" type="slidenum">
              <a:rPr lang="en-US" smtClean="0"/>
              <a:pPr/>
              <a:t>32</a:t>
            </a:fld>
            <a:endParaRPr lang="en-US" dirty="0"/>
          </a:p>
        </p:txBody>
      </p:sp>
    </p:spTree>
    <p:extLst>
      <p:ext uri="{BB962C8B-B14F-4D97-AF65-F5344CB8AC3E}">
        <p14:creationId xmlns:p14="http://schemas.microsoft.com/office/powerpoint/2010/main" val="2508268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7DDF-995B-10D5-D030-7258EBF3492B}"/>
              </a:ext>
            </a:extLst>
          </p:cNvPr>
          <p:cNvSpPr>
            <a:spLocks noGrp="1"/>
          </p:cNvSpPr>
          <p:nvPr>
            <p:ph type="title"/>
          </p:nvPr>
        </p:nvSpPr>
        <p:spPr>
          <a:xfrm>
            <a:off x="457200" y="80958"/>
            <a:ext cx="8229600" cy="1143000"/>
          </a:xfrm>
        </p:spPr>
        <p:txBody>
          <a:bodyPr/>
          <a:lstStyle/>
          <a:p>
            <a:r>
              <a:rPr lang="en-US" dirty="0"/>
              <a:t>Statistical tests overview</a:t>
            </a:r>
          </a:p>
        </p:txBody>
      </p:sp>
      <p:sp>
        <p:nvSpPr>
          <p:cNvPr id="4" name="Date Placeholder 3">
            <a:extLst>
              <a:ext uri="{FF2B5EF4-FFF2-40B4-BE49-F238E27FC236}">
                <a16:creationId xmlns:a16="http://schemas.microsoft.com/office/drawing/2014/main" id="{09A06E78-C733-8D8C-A6AE-87EA24FABF46}"/>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373C82CF-E3BB-B81C-BF46-307E43734942}"/>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326C378A-8BB9-A4FD-DC44-384C205CFC98}"/>
              </a:ext>
            </a:extLst>
          </p:cNvPr>
          <p:cNvSpPr>
            <a:spLocks noGrp="1"/>
          </p:cNvSpPr>
          <p:nvPr>
            <p:ph type="sldNum" sz="quarter" idx="12"/>
          </p:nvPr>
        </p:nvSpPr>
        <p:spPr/>
        <p:txBody>
          <a:bodyPr/>
          <a:lstStyle/>
          <a:p>
            <a:fld id="{0F9E59AD-4094-455D-83E1-70C030773ECA}" type="slidenum">
              <a:rPr lang="en-US" smtClean="0"/>
              <a:pPr/>
              <a:t>33</a:t>
            </a:fld>
            <a:endParaRPr lang="en-US" dirty="0"/>
          </a:p>
        </p:txBody>
      </p:sp>
      <p:pic>
        <p:nvPicPr>
          <p:cNvPr id="8" name="Picture 7">
            <a:extLst>
              <a:ext uri="{FF2B5EF4-FFF2-40B4-BE49-F238E27FC236}">
                <a16:creationId xmlns:a16="http://schemas.microsoft.com/office/drawing/2014/main" id="{286A4E53-C8F4-1839-DAA8-2FCEB1D76DA1}"/>
              </a:ext>
            </a:extLst>
          </p:cNvPr>
          <p:cNvPicPr>
            <a:picLocks noChangeAspect="1"/>
          </p:cNvPicPr>
          <p:nvPr/>
        </p:nvPicPr>
        <p:blipFill>
          <a:blip r:embed="rId2"/>
          <a:stretch>
            <a:fillRect/>
          </a:stretch>
        </p:blipFill>
        <p:spPr>
          <a:xfrm>
            <a:off x="578529" y="883593"/>
            <a:ext cx="7986941" cy="5442838"/>
          </a:xfrm>
          <a:prstGeom prst="rect">
            <a:avLst/>
          </a:prstGeom>
        </p:spPr>
      </p:pic>
    </p:spTree>
    <p:extLst>
      <p:ext uri="{BB962C8B-B14F-4D97-AF65-F5344CB8AC3E}">
        <p14:creationId xmlns:p14="http://schemas.microsoft.com/office/powerpoint/2010/main" val="1006083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74FFED46-376C-9538-3086-24B1985734AF}"/>
              </a:ext>
            </a:extLst>
          </p:cNvPr>
          <p:cNvSpPr>
            <a:spLocks noGrp="1"/>
          </p:cNvSpPr>
          <p:nvPr>
            <p:ph type="subTitle" idx="1"/>
          </p:nvPr>
        </p:nvSpPr>
        <p:spPr/>
        <p:txBody>
          <a:bodyPr/>
          <a:lstStyle/>
          <a:p>
            <a:r>
              <a:rPr lang="en-US" dirty="0"/>
              <a:t>A few examples of statistical methods </a:t>
            </a:r>
          </a:p>
        </p:txBody>
      </p:sp>
      <p:sp>
        <p:nvSpPr>
          <p:cNvPr id="2" name="Title 6">
            <a:extLst>
              <a:ext uri="{FF2B5EF4-FFF2-40B4-BE49-F238E27FC236}">
                <a16:creationId xmlns:a16="http://schemas.microsoft.com/office/drawing/2014/main" id="{DC32E8EE-CC27-BD83-B23A-24A4085627A6}"/>
              </a:ext>
            </a:extLst>
          </p:cNvPr>
          <p:cNvSpPr>
            <a:spLocks noGrp="1"/>
          </p:cNvSpPr>
          <p:nvPr>
            <p:ph type="ctrTitle"/>
          </p:nvPr>
        </p:nvSpPr>
        <p:spPr>
          <a:xfrm>
            <a:off x="533400" y="1371600"/>
            <a:ext cx="7851648" cy="1828800"/>
          </a:xfrm>
        </p:spPr>
        <p:txBody>
          <a:bodyPr/>
          <a:lstStyle/>
          <a:p>
            <a:r>
              <a:rPr lang="en-US" dirty="0"/>
              <a:t>Classification</a:t>
            </a:r>
          </a:p>
        </p:txBody>
      </p:sp>
    </p:spTree>
    <p:extLst>
      <p:ext uri="{BB962C8B-B14F-4D97-AF65-F5344CB8AC3E}">
        <p14:creationId xmlns:p14="http://schemas.microsoft.com/office/powerpoint/2010/main" val="2989266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07EE-CAED-F7B6-9B2D-CC605C6D3A61}"/>
              </a:ext>
            </a:extLst>
          </p:cNvPr>
          <p:cNvSpPr>
            <a:spLocks noGrp="1"/>
          </p:cNvSpPr>
          <p:nvPr>
            <p:ph type="title"/>
          </p:nvPr>
        </p:nvSpPr>
        <p:spPr>
          <a:xfrm>
            <a:off x="457200" y="80958"/>
            <a:ext cx="8229600" cy="1143000"/>
          </a:xfrm>
        </p:spPr>
        <p:txBody>
          <a:bodyPr/>
          <a:lstStyle/>
          <a:p>
            <a:r>
              <a:rPr lang="en-US" dirty="0"/>
              <a:t>Two Classifiers/One Domain: Frequentist, non-parametric test: </a:t>
            </a:r>
            <a:r>
              <a:rPr lang="en-US" dirty="0" err="1"/>
              <a:t>McNemar’s</a:t>
            </a:r>
            <a:r>
              <a:rPr lang="en-US" dirty="0"/>
              <a:t> test</a:t>
            </a:r>
          </a:p>
        </p:txBody>
      </p:sp>
      <p:sp>
        <p:nvSpPr>
          <p:cNvPr id="3" name="Content Placeholder 2">
            <a:extLst>
              <a:ext uri="{FF2B5EF4-FFF2-40B4-BE49-F238E27FC236}">
                <a16:creationId xmlns:a16="http://schemas.microsoft.com/office/drawing/2014/main" id="{A41904B4-48B5-E616-8279-FACB487EF436}"/>
              </a:ext>
            </a:extLst>
          </p:cNvPr>
          <p:cNvSpPr>
            <a:spLocks noGrp="1"/>
          </p:cNvSpPr>
          <p:nvPr>
            <p:ph idx="1"/>
          </p:nvPr>
        </p:nvSpPr>
        <p:spPr>
          <a:xfrm>
            <a:off x="202021" y="1223958"/>
            <a:ext cx="8594737" cy="4402811"/>
          </a:xfrm>
        </p:spPr>
        <p:txBody>
          <a:bodyPr/>
          <a:lstStyle/>
          <a:p>
            <a:r>
              <a:rPr lang="en-US" dirty="0" err="1"/>
              <a:t>McNemar’s</a:t>
            </a:r>
            <a:r>
              <a:rPr lang="en-US" dirty="0"/>
              <a:t> test is the non-parametric counterpart of the t-test. It relies on four values observed on the test set:</a:t>
            </a:r>
          </a:p>
          <a:p>
            <a:pPr lvl="1"/>
            <a:r>
              <a:rPr lang="en-US" dirty="0"/>
              <a:t>The number of instances misclassified by both classifiers (c</a:t>
            </a:r>
            <a:r>
              <a:rPr lang="en-US" baseline="-25000" dirty="0"/>
              <a:t>00</a:t>
            </a:r>
            <a:r>
              <a:rPr lang="en-US" dirty="0"/>
              <a:t>)</a:t>
            </a:r>
          </a:p>
          <a:p>
            <a:pPr lvl="1"/>
            <a:r>
              <a:rPr lang="en-US" dirty="0"/>
              <a:t>The number of instances misclassified by f1 but correctly classified by f2 (c</a:t>
            </a:r>
            <a:r>
              <a:rPr lang="en-US" baseline="-25000" dirty="0"/>
              <a:t>01</a:t>
            </a:r>
            <a:r>
              <a:rPr lang="en-US" dirty="0"/>
              <a:t>)</a:t>
            </a:r>
          </a:p>
          <a:p>
            <a:pPr lvl="1"/>
            <a:r>
              <a:rPr lang="en-US" dirty="0"/>
              <a:t>The number of instances misclassified by f2 but correctly classified by f1 (c</a:t>
            </a:r>
            <a:r>
              <a:rPr lang="en-US" baseline="-25000" dirty="0"/>
              <a:t>10</a:t>
            </a:r>
            <a:r>
              <a:rPr lang="en-US" dirty="0"/>
              <a:t>)</a:t>
            </a:r>
          </a:p>
          <a:p>
            <a:pPr lvl="1"/>
            <a:r>
              <a:rPr lang="en-US" dirty="0"/>
              <a:t>The number of instances correctly classified by both classifiers (c</a:t>
            </a:r>
            <a:r>
              <a:rPr lang="en-US" baseline="-25000" dirty="0"/>
              <a:t>11</a:t>
            </a:r>
            <a:r>
              <a:rPr lang="en-US" dirty="0"/>
              <a:t>)</a:t>
            </a:r>
          </a:p>
          <a:p>
            <a:r>
              <a:rPr lang="en-US" dirty="0"/>
              <a:t>The </a:t>
            </a:r>
            <a:r>
              <a:rPr lang="en-US" dirty="0" err="1"/>
              <a:t>McNemar</a:t>
            </a:r>
            <a:r>
              <a:rPr lang="en-US" dirty="0"/>
              <a:t> χ</a:t>
            </a:r>
            <a:r>
              <a:rPr lang="en-US" baseline="30000" dirty="0"/>
              <a:t>2</a:t>
            </a:r>
            <a:r>
              <a:rPr lang="en-US" dirty="0"/>
              <a:t> statistics is given by</a:t>
            </a:r>
          </a:p>
          <a:p>
            <a:r>
              <a:rPr lang="en-US" dirty="0"/>
              <a:t>If c</a:t>
            </a:r>
            <a:r>
              <a:rPr lang="en-US" baseline="-25000" dirty="0"/>
              <a:t>01 </a:t>
            </a:r>
            <a:r>
              <a:rPr lang="en-US" dirty="0"/>
              <a:t>+c</a:t>
            </a:r>
            <a:r>
              <a:rPr lang="en-US" baseline="-25000" dirty="0"/>
              <a:t>10 </a:t>
            </a:r>
            <a:r>
              <a:rPr lang="en-US" dirty="0"/>
              <a:t>≥ 20 then χ</a:t>
            </a:r>
            <a:r>
              <a:rPr lang="en-US" baseline="30000" dirty="0"/>
              <a:t>2</a:t>
            </a:r>
            <a:r>
              <a:rPr lang="en-US" baseline="-25000" dirty="0"/>
              <a:t>MC</a:t>
            </a:r>
            <a:r>
              <a:rPr lang="en-US" baseline="30000" dirty="0"/>
              <a:t> </a:t>
            </a:r>
            <a:r>
              <a:rPr lang="en-US" dirty="0"/>
              <a:t>is compared to the  χ</a:t>
            </a:r>
            <a:r>
              <a:rPr lang="en-US" baseline="30000" dirty="0"/>
              <a:t>2 </a:t>
            </a:r>
            <a:r>
              <a:rPr lang="en-US" dirty="0"/>
              <a:t>statistics:</a:t>
            </a:r>
          </a:p>
          <a:p>
            <a:pPr lvl="1"/>
            <a:r>
              <a:rPr lang="en-US" dirty="0"/>
              <a:t>If χ</a:t>
            </a:r>
            <a:r>
              <a:rPr lang="en-US" baseline="30000" dirty="0"/>
              <a:t>2</a:t>
            </a:r>
            <a:r>
              <a:rPr lang="en-US" baseline="-25000" dirty="0"/>
              <a:t>MC</a:t>
            </a:r>
            <a:r>
              <a:rPr lang="en-US" baseline="30000" dirty="0"/>
              <a:t> </a:t>
            </a:r>
            <a:r>
              <a:rPr lang="en-US" dirty="0"/>
              <a:t>exceeds the  χ</a:t>
            </a:r>
            <a:r>
              <a:rPr lang="en-US" baseline="30000" dirty="0"/>
              <a:t>2 </a:t>
            </a:r>
            <a:r>
              <a:rPr lang="en-US" dirty="0"/>
              <a:t>statistics, then we can reject the null hypothesis that assumes that f1 and f2 perform equally well with 1-</a:t>
            </a:r>
            <a:r>
              <a:rPr lang="el-GR" dirty="0"/>
              <a:t>α</a:t>
            </a:r>
            <a:r>
              <a:rPr lang="en-US" dirty="0"/>
              <a:t> confidence</a:t>
            </a:r>
          </a:p>
          <a:p>
            <a:r>
              <a:rPr lang="en-US" dirty="0"/>
              <a:t>If c</a:t>
            </a:r>
            <a:r>
              <a:rPr lang="en-US" baseline="-25000" dirty="0"/>
              <a:t>01 </a:t>
            </a:r>
            <a:r>
              <a:rPr lang="en-US" dirty="0"/>
              <a:t>+c</a:t>
            </a:r>
            <a:r>
              <a:rPr lang="en-US" baseline="-25000" dirty="0"/>
              <a:t>10 &lt;</a:t>
            </a:r>
            <a:r>
              <a:rPr lang="en-US" dirty="0"/>
              <a:t>&lt; 20, then the test cannot be used and the sign test should be used instead.</a:t>
            </a:r>
          </a:p>
          <a:p>
            <a:pPr lvl="1"/>
            <a:endParaRPr lang="en-US" dirty="0"/>
          </a:p>
          <a:p>
            <a:pPr lvl="1"/>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DF6DFD98-A801-18B6-E7E4-F556A9E20E37}"/>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8681B724-19DC-18BE-3F2B-5098A9068D2A}"/>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AEEB9A2E-2228-07D8-D0DB-BB144D778426}"/>
              </a:ext>
            </a:extLst>
          </p:cNvPr>
          <p:cNvSpPr>
            <a:spLocks noGrp="1"/>
          </p:cNvSpPr>
          <p:nvPr>
            <p:ph type="sldNum" sz="quarter" idx="12"/>
          </p:nvPr>
        </p:nvSpPr>
        <p:spPr/>
        <p:txBody>
          <a:bodyPr/>
          <a:lstStyle/>
          <a:p>
            <a:fld id="{0F9E59AD-4094-455D-83E1-70C030773ECA}" type="slidenum">
              <a:rPr lang="en-US" smtClean="0"/>
              <a:pPr/>
              <a:t>35</a:t>
            </a:fld>
            <a:endParaRPr lang="en-US" dirty="0"/>
          </a:p>
        </p:txBody>
      </p:sp>
      <p:pic>
        <p:nvPicPr>
          <p:cNvPr id="9" name="Picture 8">
            <a:extLst>
              <a:ext uri="{FF2B5EF4-FFF2-40B4-BE49-F238E27FC236}">
                <a16:creationId xmlns:a16="http://schemas.microsoft.com/office/drawing/2014/main" id="{4CACFD31-4E84-BFA7-003A-6F995CBD8ABE}"/>
              </a:ext>
            </a:extLst>
          </p:cNvPr>
          <p:cNvPicPr>
            <a:picLocks noChangeAspect="1"/>
          </p:cNvPicPr>
          <p:nvPr/>
        </p:nvPicPr>
        <p:blipFill>
          <a:blip r:embed="rId2"/>
          <a:stretch>
            <a:fillRect/>
          </a:stretch>
        </p:blipFill>
        <p:spPr>
          <a:xfrm>
            <a:off x="5752644" y="4080959"/>
            <a:ext cx="2934156" cy="581773"/>
          </a:xfrm>
          <a:prstGeom prst="rect">
            <a:avLst/>
          </a:prstGeom>
        </p:spPr>
      </p:pic>
    </p:spTree>
    <p:extLst>
      <p:ext uri="{BB962C8B-B14F-4D97-AF65-F5344CB8AC3E}">
        <p14:creationId xmlns:p14="http://schemas.microsoft.com/office/powerpoint/2010/main" val="258714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CAD5-6734-F27B-869A-597462F81FA9}"/>
              </a:ext>
            </a:extLst>
          </p:cNvPr>
          <p:cNvSpPr>
            <a:spLocks noGrp="1"/>
          </p:cNvSpPr>
          <p:nvPr>
            <p:ph type="title"/>
          </p:nvPr>
        </p:nvSpPr>
        <p:spPr/>
        <p:txBody>
          <a:bodyPr/>
          <a:lstStyle/>
          <a:p>
            <a:r>
              <a:rPr lang="en-US" dirty="0"/>
              <a:t>Two Classifiers/One Domain: Frequentist, Estimation Statistics: Confidence Intervals</a:t>
            </a:r>
          </a:p>
        </p:txBody>
      </p:sp>
      <p:sp>
        <p:nvSpPr>
          <p:cNvPr id="4" name="Date Placeholder 3">
            <a:extLst>
              <a:ext uri="{FF2B5EF4-FFF2-40B4-BE49-F238E27FC236}">
                <a16:creationId xmlns:a16="http://schemas.microsoft.com/office/drawing/2014/main" id="{0810C5D7-7B4F-FD34-6846-721205AC6A9D}"/>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4CC530A6-8732-409A-FB4D-86A714B84661}"/>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2DA375D1-1F16-2C3E-96A4-658FFDED0C67}"/>
              </a:ext>
            </a:extLst>
          </p:cNvPr>
          <p:cNvSpPr>
            <a:spLocks noGrp="1"/>
          </p:cNvSpPr>
          <p:nvPr>
            <p:ph type="sldNum" sz="quarter" idx="12"/>
          </p:nvPr>
        </p:nvSpPr>
        <p:spPr/>
        <p:txBody>
          <a:bodyPr/>
          <a:lstStyle/>
          <a:p>
            <a:fld id="{0F9E59AD-4094-455D-83E1-70C030773ECA}" type="slidenum">
              <a:rPr lang="en-US" smtClean="0"/>
              <a:pPr/>
              <a:t>36</a:t>
            </a:fld>
            <a:endParaRPr lang="en-US" dirty="0"/>
          </a:p>
        </p:txBody>
      </p:sp>
      <p:pic>
        <p:nvPicPr>
          <p:cNvPr id="9" name="Picture 8">
            <a:extLst>
              <a:ext uri="{FF2B5EF4-FFF2-40B4-BE49-F238E27FC236}">
                <a16:creationId xmlns:a16="http://schemas.microsoft.com/office/drawing/2014/main" id="{2FCD271D-C31A-A66C-3AC7-238FB830F9D6}"/>
              </a:ext>
            </a:extLst>
          </p:cNvPr>
          <p:cNvPicPr>
            <a:picLocks noChangeAspect="1"/>
          </p:cNvPicPr>
          <p:nvPr/>
        </p:nvPicPr>
        <p:blipFill>
          <a:blip r:embed="rId2"/>
          <a:stretch>
            <a:fillRect/>
          </a:stretch>
        </p:blipFill>
        <p:spPr>
          <a:xfrm>
            <a:off x="183104" y="1804181"/>
            <a:ext cx="4364219" cy="2784070"/>
          </a:xfrm>
          <a:prstGeom prst="rect">
            <a:avLst/>
          </a:prstGeom>
        </p:spPr>
      </p:pic>
      <p:pic>
        <p:nvPicPr>
          <p:cNvPr id="10" name="Picture 9">
            <a:extLst>
              <a:ext uri="{FF2B5EF4-FFF2-40B4-BE49-F238E27FC236}">
                <a16:creationId xmlns:a16="http://schemas.microsoft.com/office/drawing/2014/main" id="{7CBF2C22-3CC1-E2C0-858B-2BC6806173F3}"/>
              </a:ext>
            </a:extLst>
          </p:cNvPr>
          <p:cNvPicPr>
            <a:picLocks noChangeAspect="1"/>
          </p:cNvPicPr>
          <p:nvPr/>
        </p:nvPicPr>
        <p:blipFill>
          <a:blip r:embed="rId3"/>
          <a:stretch>
            <a:fillRect/>
          </a:stretch>
        </p:blipFill>
        <p:spPr>
          <a:xfrm>
            <a:off x="4621354" y="2626518"/>
            <a:ext cx="4339542" cy="3559186"/>
          </a:xfrm>
          <a:prstGeom prst="rect">
            <a:avLst/>
          </a:prstGeom>
        </p:spPr>
      </p:pic>
    </p:spTree>
    <p:extLst>
      <p:ext uri="{BB962C8B-B14F-4D97-AF65-F5344CB8AC3E}">
        <p14:creationId xmlns:p14="http://schemas.microsoft.com/office/powerpoint/2010/main" val="807620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7478F91-8D81-94D1-897B-8D5AEC92CA11}"/>
              </a:ext>
            </a:extLst>
          </p:cNvPr>
          <p:cNvSpPr/>
          <p:nvPr/>
        </p:nvSpPr>
        <p:spPr>
          <a:xfrm>
            <a:off x="457200" y="1689904"/>
            <a:ext cx="8316410" cy="45372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E895-AF46-12FF-939E-023963279BDB}"/>
              </a:ext>
            </a:extLst>
          </p:cNvPr>
          <p:cNvSpPr>
            <a:spLocks noGrp="1"/>
          </p:cNvSpPr>
          <p:nvPr>
            <p:ph type="title"/>
          </p:nvPr>
        </p:nvSpPr>
        <p:spPr/>
        <p:txBody>
          <a:bodyPr/>
          <a:lstStyle/>
          <a:p>
            <a:r>
              <a:rPr lang="en-US" dirty="0"/>
              <a:t>Two Classifiers/One Domain: Frequentist, Estimation Statistics: Effect Size</a:t>
            </a:r>
          </a:p>
        </p:txBody>
      </p:sp>
      <p:sp>
        <p:nvSpPr>
          <p:cNvPr id="4" name="Date Placeholder 3">
            <a:extLst>
              <a:ext uri="{FF2B5EF4-FFF2-40B4-BE49-F238E27FC236}">
                <a16:creationId xmlns:a16="http://schemas.microsoft.com/office/drawing/2014/main" id="{A828542C-5E11-62E7-C11E-5B4D3B241AD5}"/>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67682C12-CC8A-8488-0F04-4D9D16F3D4C3}"/>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58E371C6-020E-CC7D-2B61-F9596A39F4D8}"/>
              </a:ext>
            </a:extLst>
          </p:cNvPr>
          <p:cNvSpPr>
            <a:spLocks noGrp="1"/>
          </p:cNvSpPr>
          <p:nvPr>
            <p:ph type="sldNum" sz="quarter" idx="12"/>
          </p:nvPr>
        </p:nvSpPr>
        <p:spPr/>
        <p:txBody>
          <a:bodyPr/>
          <a:lstStyle/>
          <a:p>
            <a:fld id="{0F9E59AD-4094-455D-83E1-70C030773ECA}" type="slidenum">
              <a:rPr lang="en-US" smtClean="0"/>
              <a:pPr/>
              <a:t>37</a:t>
            </a:fld>
            <a:endParaRPr lang="en-US" dirty="0"/>
          </a:p>
        </p:txBody>
      </p:sp>
      <p:sp>
        <p:nvSpPr>
          <p:cNvPr id="7" name="Content Placeholder 6">
            <a:extLst>
              <a:ext uri="{FF2B5EF4-FFF2-40B4-BE49-F238E27FC236}">
                <a16:creationId xmlns:a16="http://schemas.microsoft.com/office/drawing/2014/main" id="{3EF7011D-735B-5913-8ED9-413C834F0483}"/>
              </a:ext>
            </a:extLst>
          </p:cNvPr>
          <p:cNvSpPr>
            <a:spLocks noGrp="1"/>
          </p:cNvSpPr>
          <p:nvPr>
            <p:ph idx="1"/>
          </p:nvPr>
        </p:nvSpPr>
        <p:spPr>
          <a:xfrm>
            <a:off x="457200" y="1755206"/>
            <a:ext cx="8229600" cy="4389437"/>
          </a:xfrm>
          <a:blipFill rotWithShape="1">
            <a:blip r:embed="rId2"/>
            <a:stretch>
              <a:fillRect l="-444" t="-694" b="-24306"/>
            </a:stretch>
          </a:blipFill>
        </p:spPr>
        <p:txBody>
          <a:bodyPr/>
          <a:lstStyle/>
          <a:p>
            <a:r>
              <a:rPr lang="en-CA" dirty="0">
                <a:noFill/>
              </a:rPr>
              <a:t> </a:t>
            </a:r>
          </a:p>
        </p:txBody>
      </p:sp>
    </p:spTree>
    <p:extLst>
      <p:ext uri="{BB962C8B-B14F-4D97-AF65-F5344CB8AC3E}">
        <p14:creationId xmlns:p14="http://schemas.microsoft.com/office/powerpoint/2010/main" val="2452412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A76F2-6F0C-3A75-D8F0-5133764499A0}"/>
              </a:ext>
            </a:extLst>
          </p:cNvPr>
          <p:cNvSpPr>
            <a:spLocks noGrp="1"/>
          </p:cNvSpPr>
          <p:nvPr>
            <p:ph type="title"/>
          </p:nvPr>
        </p:nvSpPr>
        <p:spPr/>
        <p:txBody>
          <a:bodyPr/>
          <a:lstStyle/>
          <a:p>
            <a:r>
              <a:rPr lang="en-US" dirty="0"/>
              <a:t>Two Classifiers/One Domain: Bayesian Statistics: the correlated t-test I</a:t>
            </a:r>
          </a:p>
        </p:txBody>
      </p:sp>
      <p:pic>
        <p:nvPicPr>
          <p:cNvPr id="7" name="Content Placeholder 6">
            <a:extLst>
              <a:ext uri="{FF2B5EF4-FFF2-40B4-BE49-F238E27FC236}">
                <a16:creationId xmlns:a16="http://schemas.microsoft.com/office/drawing/2014/main" id="{9C0CC7B7-647E-0CAC-E55D-75AE7A83FAB9}"/>
              </a:ext>
            </a:extLst>
          </p:cNvPr>
          <p:cNvPicPr>
            <a:picLocks noGrp="1" noChangeAspect="1"/>
          </p:cNvPicPr>
          <p:nvPr>
            <p:ph sz="half" idx="1"/>
          </p:nvPr>
        </p:nvPicPr>
        <p:blipFill>
          <a:blip r:embed="rId2"/>
          <a:stretch>
            <a:fillRect/>
          </a:stretch>
        </p:blipFill>
        <p:spPr>
          <a:xfrm>
            <a:off x="89378" y="2176040"/>
            <a:ext cx="4482622" cy="3437095"/>
          </a:xfrm>
          <a:prstGeom prst="rect">
            <a:avLst/>
          </a:prstGeom>
        </p:spPr>
      </p:pic>
      <p:sp>
        <p:nvSpPr>
          <p:cNvPr id="8" name="Content Placeholder 7">
            <a:extLst>
              <a:ext uri="{FF2B5EF4-FFF2-40B4-BE49-F238E27FC236}">
                <a16:creationId xmlns:a16="http://schemas.microsoft.com/office/drawing/2014/main" id="{65057F85-DC96-2106-7C6E-3A7978E4B666}"/>
              </a:ext>
            </a:extLst>
          </p:cNvPr>
          <p:cNvSpPr>
            <a:spLocks noGrp="1"/>
          </p:cNvSpPr>
          <p:nvPr>
            <p:ph sz="half" idx="2"/>
          </p:nvPr>
        </p:nvSpPr>
        <p:spPr/>
        <p:txBody>
          <a:bodyPr/>
          <a:lstStyle/>
          <a:p>
            <a:r>
              <a:rPr lang="en-US" dirty="0"/>
              <a:t>Accuracy(</a:t>
            </a:r>
            <a:r>
              <a:rPr lang="en-US" dirty="0" err="1"/>
              <a:t>DecisionTree</a:t>
            </a:r>
            <a:r>
              <a:rPr lang="en-US" dirty="0"/>
              <a:t>) – Accuracy(SVM) on the UCI labor dataset</a:t>
            </a:r>
          </a:p>
          <a:p>
            <a:r>
              <a:rPr lang="en-US" dirty="0"/>
              <a:t>The ROPE is small and the difference falls mostly on the negative side</a:t>
            </a:r>
          </a:p>
          <a:p>
            <a:r>
              <a:rPr lang="en-US" dirty="0"/>
              <a:t>SVM’s performance is most often superior to that of </a:t>
            </a:r>
            <a:r>
              <a:rPr lang="en-US" dirty="0" err="1"/>
              <a:t>DecisionTree</a:t>
            </a:r>
            <a:r>
              <a:rPr lang="en-US" dirty="0"/>
              <a:t>.</a:t>
            </a:r>
          </a:p>
        </p:txBody>
      </p:sp>
      <p:sp>
        <p:nvSpPr>
          <p:cNvPr id="4" name="Date Placeholder 3">
            <a:extLst>
              <a:ext uri="{FF2B5EF4-FFF2-40B4-BE49-F238E27FC236}">
                <a16:creationId xmlns:a16="http://schemas.microsoft.com/office/drawing/2014/main" id="{F56C5B2B-33EA-86C5-FD07-BEDC1E27B2F7}"/>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290B87BC-675B-1B1F-74FA-5580C5FD4F91}"/>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32A7E047-0C0D-4A3A-182E-6A5907D8456B}"/>
              </a:ext>
            </a:extLst>
          </p:cNvPr>
          <p:cNvSpPr>
            <a:spLocks noGrp="1"/>
          </p:cNvSpPr>
          <p:nvPr>
            <p:ph type="sldNum" sz="quarter" idx="12"/>
          </p:nvPr>
        </p:nvSpPr>
        <p:spPr/>
        <p:txBody>
          <a:bodyPr/>
          <a:lstStyle/>
          <a:p>
            <a:fld id="{0F9E59AD-4094-455D-83E1-70C030773ECA}" type="slidenum">
              <a:rPr lang="en-US" smtClean="0"/>
              <a:pPr/>
              <a:t>38</a:t>
            </a:fld>
            <a:endParaRPr lang="en-US" dirty="0"/>
          </a:p>
        </p:txBody>
      </p:sp>
    </p:spTree>
    <p:extLst>
      <p:ext uri="{BB962C8B-B14F-4D97-AF65-F5344CB8AC3E}">
        <p14:creationId xmlns:p14="http://schemas.microsoft.com/office/powerpoint/2010/main" val="2625709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0E31-72AF-2EF1-CF2B-D83E1A83382D}"/>
              </a:ext>
            </a:extLst>
          </p:cNvPr>
          <p:cNvSpPr>
            <a:spLocks noGrp="1"/>
          </p:cNvSpPr>
          <p:nvPr>
            <p:ph type="title"/>
          </p:nvPr>
        </p:nvSpPr>
        <p:spPr/>
        <p:txBody>
          <a:bodyPr/>
          <a:lstStyle/>
          <a:p>
            <a:r>
              <a:rPr lang="en-US" dirty="0"/>
              <a:t>Two Classifiers/One Domain: Bayesian Statistics: the correlated t-test II</a:t>
            </a:r>
          </a:p>
        </p:txBody>
      </p:sp>
      <p:sp>
        <p:nvSpPr>
          <p:cNvPr id="4" name="Content Placeholder 3">
            <a:extLst>
              <a:ext uri="{FF2B5EF4-FFF2-40B4-BE49-F238E27FC236}">
                <a16:creationId xmlns:a16="http://schemas.microsoft.com/office/drawing/2014/main" id="{BEB70E4A-BC04-D648-A1C5-3518EEF6BC67}"/>
              </a:ext>
            </a:extLst>
          </p:cNvPr>
          <p:cNvSpPr>
            <a:spLocks noGrp="1"/>
          </p:cNvSpPr>
          <p:nvPr>
            <p:ph sz="half" idx="2"/>
          </p:nvPr>
        </p:nvSpPr>
        <p:spPr/>
        <p:txBody>
          <a:bodyPr/>
          <a:lstStyle/>
          <a:p>
            <a:r>
              <a:rPr lang="en-US" dirty="0"/>
              <a:t>High Density Intervals show the intervals where 50%, 60%, etc. of the data is concentrated.</a:t>
            </a:r>
          </a:p>
          <a:p>
            <a:r>
              <a:rPr lang="en-US" dirty="0"/>
              <a:t>They can be interpreted in a way similar to the way Frequentist confidence intervals are.</a:t>
            </a:r>
          </a:p>
        </p:txBody>
      </p:sp>
      <p:sp>
        <p:nvSpPr>
          <p:cNvPr id="5" name="Date Placeholder 4">
            <a:extLst>
              <a:ext uri="{FF2B5EF4-FFF2-40B4-BE49-F238E27FC236}">
                <a16:creationId xmlns:a16="http://schemas.microsoft.com/office/drawing/2014/main" id="{64CCE1C6-7AD1-1230-7657-AB55B5A80362}"/>
              </a:ext>
            </a:extLst>
          </p:cNvPr>
          <p:cNvSpPr>
            <a:spLocks noGrp="1"/>
          </p:cNvSpPr>
          <p:nvPr>
            <p:ph type="dt" sz="half" idx="10"/>
          </p:nvPr>
        </p:nvSpPr>
        <p:spPr/>
        <p:txBody>
          <a:bodyPr/>
          <a:lstStyle/>
          <a:p>
            <a:r>
              <a:rPr lang="en-US"/>
              <a:t>IEEE BigData 2024</a:t>
            </a:r>
            <a:endParaRPr lang="en-US" dirty="0"/>
          </a:p>
        </p:txBody>
      </p:sp>
      <p:sp>
        <p:nvSpPr>
          <p:cNvPr id="6" name="Footer Placeholder 5">
            <a:extLst>
              <a:ext uri="{FF2B5EF4-FFF2-40B4-BE49-F238E27FC236}">
                <a16:creationId xmlns:a16="http://schemas.microsoft.com/office/drawing/2014/main" id="{5FB3F304-D531-5A6D-40B1-DBD25EC60F6E}"/>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7" name="Slide Number Placeholder 6">
            <a:extLst>
              <a:ext uri="{FF2B5EF4-FFF2-40B4-BE49-F238E27FC236}">
                <a16:creationId xmlns:a16="http://schemas.microsoft.com/office/drawing/2014/main" id="{38A45434-47F7-1FFB-4928-AB6F22F68255}"/>
              </a:ext>
            </a:extLst>
          </p:cNvPr>
          <p:cNvSpPr>
            <a:spLocks noGrp="1"/>
          </p:cNvSpPr>
          <p:nvPr>
            <p:ph type="sldNum" sz="quarter" idx="12"/>
          </p:nvPr>
        </p:nvSpPr>
        <p:spPr/>
        <p:txBody>
          <a:bodyPr/>
          <a:lstStyle/>
          <a:p>
            <a:fld id="{0F9E59AD-4094-455D-83E1-70C030773ECA}" type="slidenum">
              <a:rPr lang="en-US" smtClean="0"/>
              <a:pPr/>
              <a:t>39</a:t>
            </a:fld>
            <a:endParaRPr lang="en-US" dirty="0"/>
          </a:p>
        </p:txBody>
      </p:sp>
      <p:pic>
        <p:nvPicPr>
          <p:cNvPr id="8" name="Picture 7">
            <a:extLst>
              <a:ext uri="{FF2B5EF4-FFF2-40B4-BE49-F238E27FC236}">
                <a16:creationId xmlns:a16="http://schemas.microsoft.com/office/drawing/2014/main" id="{5BF3689B-D98A-D56E-B809-50AAD2BBAE32}"/>
              </a:ext>
            </a:extLst>
          </p:cNvPr>
          <p:cNvPicPr>
            <a:picLocks noChangeAspect="1"/>
          </p:cNvPicPr>
          <p:nvPr/>
        </p:nvPicPr>
        <p:blipFill>
          <a:blip r:embed="rId2"/>
          <a:stretch>
            <a:fillRect/>
          </a:stretch>
        </p:blipFill>
        <p:spPr>
          <a:xfrm>
            <a:off x="192215" y="1776192"/>
            <a:ext cx="4303586" cy="3753684"/>
          </a:xfrm>
          <a:prstGeom prst="rect">
            <a:avLst/>
          </a:prstGeom>
        </p:spPr>
      </p:pic>
    </p:spTree>
    <p:extLst>
      <p:ext uri="{BB962C8B-B14F-4D97-AF65-F5344CB8AC3E}">
        <p14:creationId xmlns:p14="http://schemas.microsoft.com/office/powerpoint/2010/main" val="1770819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8F2C6-D834-115B-31F3-DCBDAAA57BD6}"/>
              </a:ext>
            </a:extLst>
          </p:cNvPr>
          <p:cNvSpPr>
            <a:spLocks noGrp="1"/>
          </p:cNvSpPr>
          <p:nvPr>
            <p:ph type="title"/>
          </p:nvPr>
        </p:nvSpPr>
        <p:spPr/>
        <p:txBody>
          <a:bodyPr/>
          <a:lstStyle/>
          <a:p>
            <a:r>
              <a:rPr lang="en-US" dirty="0"/>
              <a:t>But these core aspects of evaluation are not all…</a:t>
            </a:r>
          </a:p>
        </p:txBody>
      </p:sp>
      <p:sp>
        <p:nvSpPr>
          <p:cNvPr id="4" name="Date Placeholder 3">
            <a:extLst>
              <a:ext uri="{FF2B5EF4-FFF2-40B4-BE49-F238E27FC236}">
                <a16:creationId xmlns:a16="http://schemas.microsoft.com/office/drawing/2014/main" id="{5E6953C2-7497-9A51-DBD2-39B43B378BCD}"/>
              </a:ext>
            </a:extLst>
          </p:cNvPr>
          <p:cNvSpPr>
            <a:spLocks noGrp="1"/>
          </p:cNvSpPr>
          <p:nvPr>
            <p:ph type="dt" sz="half" idx="10"/>
          </p:nvPr>
        </p:nvSpPr>
        <p:spPr/>
        <p:txBody>
          <a:bodyPr/>
          <a:lstStyle/>
          <a:p>
            <a:r>
              <a:rPr lang="en-US"/>
              <a:t>IEEE BigData 2024</a:t>
            </a:r>
          </a:p>
        </p:txBody>
      </p:sp>
      <p:sp>
        <p:nvSpPr>
          <p:cNvPr id="5" name="Footer Placeholder 4">
            <a:extLst>
              <a:ext uri="{FF2B5EF4-FFF2-40B4-BE49-F238E27FC236}">
                <a16:creationId xmlns:a16="http://schemas.microsoft.com/office/drawing/2014/main" id="{F80C8B6A-E955-5506-C235-E441371EFE84}"/>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BAC3186C-A785-8BC0-8107-0062D3C554B0}"/>
              </a:ext>
            </a:extLst>
          </p:cNvPr>
          <p:cNvSpPr>
            <a:spLocks noGrp="1"/>
          </p:cNvSpPr>
          <p:nvPr>
            <p:ph type="sldNum" sz="quarter" idx="12"/>
          </p:nvPr>
        </p:nvSpPr>
        <p:spPr/>
        <p:txBody>
          <a:bodyPr/>
          <a:lstStyle/>
          <a:p>
            <a:fld id="{0F9E59AD-4094-455D-83E1-70C030773ECA}" type="slidenum">
              <a:rPr lang="en-US" smtClean="0"/>
              <a:t>4</a:t>
            </a:fld>
            <a:endParaRPr lang="en-US"/>
          </a:p>
        </p:txBody>
      </p:sp>
      <p:sp>
        <p:nvSpPr>
          <p:cNvPr id="7" name="Content Placeholder 6">
            <a:extLst>
              <a:ext uri="{FF2B5EF4-FFF2-40B4-BE49-F238E27FC236}">
                <a16:creationId xmlns:a16="http://schemas.microsoft.com/office/drawing/2014/main" id="{6AEAA68A-4FFC-BA28-0397-54D9862D6931}"/>
              </a:ext>
            </a:extLst>
          </p:cNvPr>
          <p:cNvSpPr>
            <a:spLocks noGrp="1"/>
          </p:cNvSpPr>
          <p:nvPr>
            <p:ph idx="1"/>
          </p:nvPr>
        </p:nvSpPr>
        <p:spPr>
          <a:xfrm>
            <a:off x="457200" y="1379137"/>
            <a:ext cx="8229600" cy="4389437"/>
          </a:xfrm>
        </p:spPr>
        <p:txBody>
          <a:bodyPr/>
          <a:lstStyle/>
          <a:p>
            <a:pPr marL="0" indent="0">
              <a:buNone/>
            </a:pPr>
            <a:br>
              <a:rPr lang="en-US" dirty="0"/>
            </a:br>
            <a:r>
              <a:rPr lang="en-US" dirty="0"/>
              <a:t>There also are:</a:t>
            </a:r>
          </a:p>
          <a:p>
            <a:r>
              <a:rPr lang="en-US" dirty="0"/>
              <a:t>Safety and Data imperfections issues</a:t>
            </a:r>
          </a:p>
          <a:p>
            <a:r>
              <a:rPr lang="en-US" dirty="0"/>
              <a:t>Safety and Algorithmic imperfections issues</a:t>
            </a:r>
          </a:p>
          <a:p>
            <a:r>
              <a:rPr lang="en-US" dirty="0"/>
              <a:t>Safety and Platform and Implementation issues</a:t>
            </a:r>
          </a:p>
          <a:p>
            <a:r>
              <a:rPr lang="en-US" dirty="0"/>
              <a:t>Data Bias</a:t>
            </a:r>
          </a:p>
          <a:p>
            <a:r>
              <a:rPr lang="en-US" dirty="0"/>
              <a:t>Lack of Explainability</a:t>
            </a:r>
          </a:p>
          <a:p>
            <a:r>
              <a:rPr lang="en-US" dirty="0"/>
              <a:t>Fairness issues</a:t>
            </a:r>
          </a:p>
          <a:p>
            <a:r>
              <a:rPr lang="en-US" dirty="0"/>
              <a:t>Privacy and security issues</a:t>
            </a:r>
          </a:p>
          <a:p>
            <a:r>
              <a:rPr lang="en-US" dirty="0"/>
              <a:t>Repeatability, reproducibility, and replicability issues</a:t>
            </a:r>
          </a:p>
          <a:p>
            <a:endParaRPr lang="en-US" dirty="0"/>
          </a:p>
        </p:txBody>
      </p:sp>
    </p:spTree>
    <p:extLst>
      <p:ext uri="{BB962C8B-B14F-4D97-AF65-F5344CB8AC3E}">
        <p14:creationId xmlns:p14="http://schemas.microsoft.com/office/powerpoint/2010/main" val="1662272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0013A3-D2A8-7E0C-5A8A-63A03EEF2401}"/>
              </a:ext>
            </a:extLst>
          </p:cNvPr>
          <p:cNvSpPr>
            <a:spLocks noGrp="1"/>
          </p:cNvSpPr>
          <p:nvPr>
            <p:ph type="title"/>
          </p:nvPr>
        </p:nvSpPr>
        <p:spPr>
          <a:xfrm>
            <a:off x="7236" y="-103889"/>
            <a:ext cx="9144000" cy="1060186"/>
          </a:xfrm>
        </p:spPr>
        <p:txBody>
          <a:bodyPr/>
          <a:lstStyle/>
          <a:p>
            <a:r>
              <a:rPr lang="en-US" dirty="0"/>
              <a:t>Two Classifiers/Multiple Domains: Frequentist, non-parametric test: Wilcoxon’s signed ranked test</a:t>
            </a:r>
          </a:p>
        </p:txBody>
      </p:sp>
      <p:sp>
        <p:nvSpPr>
          <p:cNvPr id="5" name="Date Placeholder 4">
            <a:extLst>
              <a:ext uri="{FF2B5EF4-FFF2-40B4-BE49-F238E27FC236}">
                <a16:creationId xmlns:a16="http://schemas.microsoft.com/office/drawing/2014/main" id="{C4EBE5AA-356D-744B-5F4B-789129A9C946}"/>
              </a:ext>
            </a:extLst>
          </p:cNvPr>
          <p:cNvSpPr>
            <a:spLocks noGrp="1"/>
          </p:cNvSpPr>
          <p:nvPr>
            <p:ph type="dt" sz="half" idx="10"/>
          </p:nvPr>
        </p:nvSpPr>
        <p:spPr/>
        <p:txBody>
          <a:bodyPr/>
          <a:lstStyle/>
          <a:p>
            <a:r>
              <a:rPr lang="en-US"/>
              <a:t>IEEE BigData 2024</a:t>
            </a:r>
            <a:endParaRPr lang="en-US" dirty="0"/>
          </a:p>
        </p:txBody>
      </p:sp>
      <p:sp>
        <p:nvSpPr>
          <p:cNvPr id="6" name="Footer Placeholder 5">
            <a:extLst>
              <a:ext uri="{FF2B5EF4-FFF2-40B4-BE49-F238E27FC236}">
                <a16:creationId xmlns:a16="http://schemas.microsoft.com/office/drawing/2014/main" id="{118CE7BD-AFBB-5762-4590-849669C90468}"/>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7" name="Slide Number Placeholder 6">
            <a:extLst>
              <a:ext uri="{FF2B5EF4-FFF2-40B4-BE49-F238E27FC236}">
                <a16:creationId xmlns:a16="http://schemas.microsoft.com/office/drawing/2014/main" id="{AA44D398-73B8-1490-2320-DDB7567D8D46}"/>
              </a:ext>
            </a:extLst>
          </p:cNvPr>
          <p:cNvSpPr>
            <a:spLocks noGrp="1"/>
          </p:cNvSpPr>
          <p:nvPr>
            <p:ph type="sldNum" sz="quarter" idx="12"/>
          </p:nvPr>
        </p:nvSpPr>
        <p:spPr/>
        <p:txBody>
          <a:bodyPr/>
          <a:lstStyle/>
          <a:p>
            <a:fld id="{0F9E59AD-4094-455D-83E1-70C030773ECA}" type="slidenum">
              <a:rPr lang="en-US" smtClean="0"/>
              <a:pPr/>
              <a:t>40</a:t>
            </a:fld>
            <a:endParaRPr lang="en-US" dirty="0"/>
          </a:p>
        </p:txBody>
      </p:sp>
      <p:graphicFrame>
        <p:nvGraphicFramePr>
          <p:cNvPr id="10" name="Content Placeholder 4">
            <a:extLst>
              <a:ext uri="{FF2B5EF4-FFF2-40B4-BE49-F238E27FC236}">
                <a16:creationId xmlns:a16="http://schemas.microsoft.com/office/drawing/2014/main" id="{03088FDE-8F0D-4BFD-02EB-5AF1A38150B8}"/>
              </a:ext>
            </a:extLst>
          </p:cNvPr>
          <p:cNvGraphicFramePr>
            <a:graphicFrameLocks/>
          </p:cNvGraphicFramePr>
          <p:nvPr/>
        </p:nvGraphicFramePr>
        <p:xfrm>
          <a:off x="943340" y="1066095"/>
          <a:ext cx="7743460" cy="4886802"/>
        </p:xfrm>
        <a:graphic>
          <a:graphicData uri="http://schemas.openxmlformats.org/drawingml/2006/table">
            <a:tbl>
              <a:tblPr firstRow="1" bandRow="1">
                <a:tableStyleId>{5C22544A-7EE6-4342-B048-85BDC9FD1C3A}</a:tableStyleId>
              </a:tblPr>
              <a:tblGrid>
                <a:gridCol w="841680">
                  <a:extLst>
                    <a:ext uri="{9D8B030D-6E8A-4147-A177-3AD203B41FA5}">
                      <a16:colId xmlns:a16="http://schemas.microsoft.com/office/drawing/2014/main" val="20000"/>
                    </a:ext>
                  </a:extLst>
                </a:gridCol>
                <a:gridCol w="925848">
                  <a:extLst>
                    <a:ext uri="{9D8B030D-6E8A-4147-A177-3AD203B41FA5}">
                      <a16:colId xmlns:a16="http://schemas.microsoft.com/office/drawing/2014/main" val="20001"/>
                    </a:ext>
                  </a:extLst>
                </a:gridCol>
                <a:gridCol w="925848">
                  <a:extLst>
                    <a:ext uri="{9D8B030D-6E8A-4147-A177-3AD203B41FA5}">
                      <a16:colId xmlns:a16="http://schemas.microsoft.com/office/drawing/2014/main" val="20002"/>
                    </a:ext>
                  </a:extLst>
                </a:gridCol>
                <a:gridCol w="1262521">
                  <a:extLst>
                    <a:ext uri="{9D8B030D-6E8A-4147-A177-3AD203B41FA5}">
                      <a16:colId xmlns:a16="http://schemas.microsoft.com/office/drawing/2014/main" val="20003"/>
                    </a:ext>
                  </a:extLst>
                </a:gridCol>
                <a:gridCol w="1262521">
                  <a:extLst>
                    <a:ext uri="{9D8B030D-6E8A-4147-A177-3AD203B41FA5}">
                      <a16:colId xmlns:a16="http://schemas.microsoft.com/office/drawing/2014/main" val="20004"/>
                    </a:ext>
                  </a:extLst>
                </a:gridCol>
                <a:gridCol w="1262521">
                  <a:extLst>
                    <a:ext uri="{9D8B030D-6E8A-4147-A177-3AD203B41FA5}">
                      <a16:colId xmlns:a16="http://schemas.microsoft.com/office/drawing/2014/main" val="20005"/>
                    </a:ext>
                  </a:extLst>
                </a:gridCol>
                <a:gridCol w="1262521">
                  <a:extLst>
                    <a:ext uri="{9D8B030D-6E8A-4147-A177-3AD203B41FA5}">
                      <a16:colId xmlns:a16="http://schemas.microsoft.com/office/drawing/2014/main" val="20006"/>
                    </a:ext>
                  </a:extLst>
                </a:gridCol>
              </a:tblGrid>
              <a:tr h="727822">
                <a:tc>
                  <a:txBody>
                    <a:bodyPr/>
                    <a:lstStyle/>
                    <a:p>
                      <a:r>
                        <a:rPr lang="en-CA" dirty="0"/>
                        <a:t>Data</a:t>
                      </a:r>
                    </a:p>
                  </a:txBody>
                  <a:tcPr/>
                </a:tc>
                <a:tc>
                  <a:txBody>
                    <a:bodyPr/>
                    <a:lstStyle/>
                    <a:p>
                      <a:r>
                        <a:rPr lang="en-CA" dirty="0"/>
                        <a:t>NB</a:t>
                      </a:r>
                    </a:p>
                  </a:txBody>
                  <a:tcPr/>
                </a:tc>
                <a:tc>
                  <a:txBody>
                    <a:bodyPr/>
                    <a:lstStyle/>
                    <a:p>
                      <a:r>
                        <a:rPr lang="en-CA" dirty="0"/>
                        <a:t>SVM</a:t>
                      </a:r>
                    </a:p>
                  </a:txBody>
                  <a:tcPr/>
                </a:tc>
                <a:tc>
                  <a:txBody>
                    <a:bodyPr/>
                    <a:lstStyle/>
                    <a:p>
                      <a:r>
                        <a:rPr lang="en-CA" dirty="0"/>
                        <a:t>NB-SVM</a:t>
                      </a:r>
                    </a:p>
                  </a:txBody>
                  <a:tcPr/>
                </a:tc>
                <a:tc>
                  <a:txBody>
                    <a:bodyPr/>
                    <a:lstStyle/>
                    <a:p>
                      <a:r>
                        <a:rPr lang="en-CA" dirty="0"/>
                        <a:t>|NB-SVM|</a:t>
                      </a:r>
                    </a:p>
                  </a:txBody>
                  <a:tcPr/>
                </a:tc>
                <a:tc>
                  <a:txBody>
                    <a:bodyPr/>
                    <a:lstStyle/>
                    <a:p>
                      <a:r>
                        <a:rPr lang="en-CA" dirty="0"/>
                        <a:t>Ranks</a:t>
                      </a:r>
                    </a:p>
                  </a:txBody>
                  <a:tcPr/>
                </a:tc>
                <a:tc>
                  <a:txBody>
                    <a:bodyPr/>
                    <a:lstStyle/>
                    <a:p>
                      <a:endParaRPr lang="en-US" dirty="0"/>
                    </a:p>
                  </a:txBody>
                  <a:tcPr>
                    <a:blipFill rotWithShape="1">
                      <a:blip r:embed="rId2"/>
                      <a:stretch>
                        <a:fillRect l="-513462" t="-7576" b="-986364"/>
                      </a:stretch>
                    </a:blipFill>
                  </a:tcPr>
                </a:tc>
                <a:extLst>
                  <a:ext uri="{0D108BD9-81ED-4DB2-BD59-A6C34878D82A}">
                    <a16:rowId xmlns:a16="http://schemas.microsoft.com/office/drawing/2014/main" val="10000"/>
                  </a:ext>
                </a:extLst>
              </a:tr>
              <a:tr h="415898">
                <a:tc>
                  <a:txBody>
                    <a:bodyPr/>
                    <a:lstStyle/>
                    <a:p>
                      <a:r>
                        <a:rPr lang="en-CA" dirty="0"/>
                        <a:t>1</a:t>
                      </a:r>
                    </a:p>
                  </a:txBody>
                  <a:tcPr/>
                </a:tc>
                <a:tc>
                  <a:txBody>
                    <a:bodyPr/>
                    <a:lstStyle/>
                    <a:p>
                      <a:r>
                        <a:rPr lang="en-CA" dirty="0"/>
                        <a:t>.9643</a:t>
                      </a:r>
                    </a:p>
                  </a:txBody>
                  <a:tcPr/>
                </a:tc>
                <a:tc>
                  <a:txBody>
                    <a:bodyPr/>
                    <a:lstStyle/>
                    <a:p>
                      <a:r>
                        <a:rPr lang="en-CA" dirty="0"/>
                        <a:t>.9944</a:t>
                      </a:r>
                    </a:p>
                  </a:txBody>
                  <a:tcPr/>
                </a:tc>
                <a:tc>
                  <a:txBody>
                    <a:bodyPr/>
                    <a:lstStyle/>
                    <a:p>
                      <a:r>
                        <a:rPr lang="en-CA" dirty="0"/>
                        <a:t>-0.0301</a:t>
                      </a:r>
                    </a:p>
                  </a:txBody>
                  <a:tcPr/>
                </a:tc>
                <a:tc>
                  <a:txBody>
                    <a:bodyPr/>
                    <a:lstStyle/>
                    <a:p>
                      <a:r>
                        <a:rPr lang="en-CA" dirty="0"/>
                        <a:t>0.0301</a:t>
                      </a:r>
                    </a:p>
                  </a:txBody>
                  <a:tcPr/>
                </a:tc>
                <a:tc>
                  <a:txBody>
                    <a:bodyPr/>
                    <a:lstStyle/>
                    <a:p>
                      <a:r>
                        <a:rPr lang="en-CA" dirty="0"/>
                        <a:t>3</a:t>
                      </a:r>
                    </a:p>
                  </a:txBody>
                  <a:tcPr/>
                </a:tc>
                <a:tc>
                  <a:txBody>
                    <a:bodyPr/>
                    <a:lstStyle/>
                    <a:p>
                      <a:r>
                        <a:rPr lang="en-CA" dirty="0"/>
                        <a:t>-3</a:t>
                      </a:r>
                    </a:p>
                  </a:txBody>
                  <a:tcPr/>
                </a:tc>
                <a:extLst>
                  <a:ext uri="{0D108BD9-81ED-4DB2-BD59-A6C34878D82A}">
                    <a16:rowId xmlns:a16="http://schemas.microsoft.com/office/drawing/2014/main" val="10001"/>
                  </a:ext>
                </a:extLst>
              </a:tr>
              <a:tr h="415898">
                <a:tc>
                  <a:txBody>
                    <a:bodyPr/>
                    <a:lstStyle/>
                    <a:p>
                      <a:r>
                        <a:rPr lang="en-CA" dirty="0"/>
                        <a:t>2</a:t>
                      </a:r>
                    </a:p>
                  </a:txBody>
                  <a:tcPr/>
                </a:tc>
                <a:tc>
                  <a:txBody>
                    <a:bodyPr/>
                    <a:lstStyle/>
                    <a:p>
                      <a:r>
                        <a:rPr lang="en-CA" dirty="0"/>
                        <a:t>.7342</a:t>
                      </a:r>
                    </a:p>
                  </a:txBody>
                  <a:tcPr/>
                </a:tc>
                <a:tc>
                  <a:txBody>
                    <a:bodyPr/>
                    <a:lstStyle/>
                    <a:p>
                      <a:r>
                        <a:rPr lang="en-CA" dirty="0"/>
                        <a:t>.8134</a:t>
                      </a:r>
                    </a:p>
                  </a:txBody>
                  <a:tcPr/>
                </a:tc>
                <a:tc>
                  <a:txBody>
                    <a:bodyPr/>
                    <a:lstStyle/>
                    <a:p>
                      <a:r>
                        <a:rPr lang="en-CA" dirty="0"/>
                        <a:t>-0.0792</a:t>
                      </a:r>
                    </a:p>
                  </a:txBody>
                  <a:tcPr/>
                </a:tc>
                <a:tc>
                  <a:txBody>
                    <a:bodyPr/>
                    <a:lstStyle/>
                    <a:p>
                      <a:r>
                        <a:rPr lang="en-CA" dirty="0"/>
                        <a:t>0.0792</a:t>
                      </a:r>
                    </a:p>
                  </a:txBody>
                  <a:tcPr/>
                </a:tc>
                <a:tc>
                  <a:txBody>
                    <a:bodyPr/>
                    <a:lstStyle/>
                    <a:p>
                      <a:r>
                        <a:rPr lang="en-CA" dirty="0"/>
                        <a:t>6</a:t>
                      </a:r>
                    </a:p>
                  </a:txBody>
                  <a:tcPr/>
                </a:tc>
                <a:tc>
                  <a:txBody>
                    <a:bodyPr/>
                    <a:lstStyle/>
                    <a:p>
                      <a:r>
                        <a:rPr lang="en-CA" dirty="0"/>
                        <a:t>-6</a:t>
                      </a:r>
                    </a:p>
                  </a:txBody>
                  <a:tcPr/>
                </a:tc>
                <a:extLst>
                  <a:ext uri="{0D108BD9-81ED-4DB2-BD59-A6C34878D82A}">
                    <a16:rowId xmlns:a16="http://schemas.microsoft.com/office/drawing/2014/main" val="10002"/>
                  </a:ext>
                </a:extLst>
              </a:tr>
              <a:tr h="415898">
                <a:tc>
                  <a:txBody>
                    <a:bodyPr/>
                    <a:lstStyle/>
                    <a:p>
                      <a:r>
                        <a:rPr lang="en-CA" dirty="0"/>
                        <a:t>3</a:t>
                      </a:r>
                    </a:p>
                  </a:txBody>
                  <a:tcPr/>
                </a:tc>
                <a:tc>
                  <a:txBody>
                    <a:bodyPr/>
                    <a:lstStyle/>
                    <a:p>
                      <a:r>
                        <a:rPr lang="en-CA" dirty="0"/>
                        <a:t>.7230</a:t>
                      </a:r>
                    </a:p>
                  </a:txBody>
                  <a:tcPr/>
                </a:tc>
                <a:tc>
                  <a:txBody>
                    <a:bodyPr/>
                    <a:lstStyle/>
                    <a:p>
                      <a:r>
                        <a:rPr lang="en-CA" dirty="0"/>
                        <a:t>.9151</a:t>
                      </a:r>
                    </a:p>
                  </a:txBody>
                  <a:tcPr/>
                </a:tc>
                <a:tc>
                  <a:txBody>
                    <a:bodyPr/>
                    <a:lstStyle/>
                    <a:p>
                      <a:r>
                        <a:rPr lang="en-CA" dirty="0"/>
                        <a:t>-0.1921</a:t>
                      </a:r>
                    </a:p>
                  </a:txBody>
                  <a:tcPr/>
                </a:tc>
                <a:tc>
                  <a:txBody>
                    <a:bodyPr/>
                    <a:lstStyle/>
                    <a:p>
                      <a:r>
                        <a:rPr lang="en-CA" dirty="0"/>
                        <a:t>0.1921</a:t>
                      </a:r>
                    </a:p>
                  </a:txBody>
                  <a:tcPr/>
                </a:tc>
                <a:tc>
                  <a:txBody>
                    <a:bodyPr/>
                    <a:lstStyle/>
                    <a:p>
                      <a:r>
                        <a:rPr lang="en-CA" dirty="0"/>
                        <a:t>8</a:t>
                      </a:r>
                    </a:p>
                  </a:txBody>
                  <a:tcPr/>
                </a:tc>
                <a:tc>
                  <a:txBody>
                    <a:bodyPr/>
                    <a:lstStyle/>
                    <a:p>
                      <a:r>
                        <a:rPr lang="en-CA" dirty="0"/>
                        <a:t>-8</a:t>
                      </a:r>
                    </a:p>
                  </a:txBody>
                  <a:tcPr/>
                </a:tc>
                <a:extLst>
                  <a:ext uri="{0D108BD9-81ED-4DB2-BD59-A6C34878D82A}">
                    <a16:rowId xmlns:a16="http://schemas.microsoft.com/office/drawing/2014/main" val="10003"/>
                  </a:ext>
                </a:extLst>
              </a:tr>
              <a:tr h="415898">
                <a:tc>
                  <a:txBody>
                    <a:bodyPr/>
                    <a:lstStyle/>
                    <a:p>
                      <a:r>
                        <a:rPr lang="en-CA" dirty="0"/>
                        <a:t>4</a:t>
                      </a:r>
                    </a:p>
                  </a:txBody>
                  <a:tcPr/>
                </a:tc>
                <a:tc>
                  <a:txBody>
                    <a:bodyPr/>
                    <a:lstStyle/>
                    <a:p>
                      <a:r>
                        <a:rPr lang="en-CA" dirty="0"/>
                        <a:t>.7170</a:t>
                      </a:r>
                    </a:p>
                  </a:txBody>
                  <a:tcPr/>
                </a:tc>
                <a:tc>
                  <a:txBody>
                    <a:bodyPr/>
                    <a:lstStyle/>
                    <a:p>
                      <a:r>
                        <a:rPr lang="en-CA" dirty="0"/>
                        <a:t>.6616</a:t>
                      </a:r>
                    </a:p>
                  </a:txBody>
                  <a:tcPr/>
                </a:tc>
                <a:tc>
                  <a:txBody>
                    <a:bodyPr/>
                    <a:lstStyle/>
                    <a:p>
                      <a:r>
                        <a:rPr lang="en-CA" dirty="0"/>
                        <a:t>+0.0554</a:t>
                      </a:r>
                    </a:p>
                  </a:txBody>
                  <a:tcPr/>
                </a:tc>
                <a:tc>
                  <a:txBody>
                    <a:bodyPr/>
                    <a:lstStyle/>
                    <a:p>
                      <a:r>
                        <a:rPr lang="en-CA" dirty="0"/>
                        <a:t>0.0554</a:t>
                      </a:r>
                    </a:p>
                  </a:txBody>
                  <a:tcPr/>
                </a:tc>
                <a:tc>
                  <a:txBody>
                    <a:bodyPr/>
                    <a:lstStyle/>
                    <a:p>
                      <a:r>
                        <a:rPr lang="en-CA" dirty="0"/>
                        <a:t>5</a:t>
                      </a:r>
                    </a:p>
                  </a:txBody>
                  <a:tcPr/>
                </a:tc>
                <a:tc>
                  <a:txBody>
                    <a:bodyPr/>
                    <a:lstStyle/>
                    <a:p>
                      <a:r>
                        <a:rPr lang="en-CA" dirty="0"/>
                        <a:t>+5</a:t>
                      </a:r>
                    </a:p>
                  </a:txBody>
                  <a:tcPr/>
                </a:tc>
                <a:extLst>
                  <a:ext uri="{0D108BD9-81ED-4DB2-BD59-A6C34878D82A}">
                    <a16:rowId xmlns:a16="http://schemas.microsoft.com/office/drawing/2014/main" val="10004"/>
                  </a:ext>
                </a:extLst>
              </a:tr>
              <a:tr h="415898">
                <a:tc>
                  <a:txBody>
                    <a:bodyPr/>
                    <a:lstStyle/>
                    <a:p>
                      <a:r>
                        <a:rPr lang="en-CA" dirty="0"/>
                        <a:t>5</a:t>
                      </a:r>
                    </a:p>
                  </a:txBody>
                  <a:tcPr/>
                </a:tc>
                <a:tc>
                  <a:txBody>
                    <a:bodyPr/>
                    <a:lstStyle/>
                    <a:p>
                      <a:r>
                        <a:rPr lang="en-CA" dirty="0"/>
                        <a:t>.7167</a:t>
                      </a:r>
                    </a:p>
                  </a:txBody>
                  <a:tcPr/>
                </a:tc>
                <a:tc>
                  <a:txBody>
                    <a:bodyPr/>
                    <a:lstStyle/>
                    <a:p>
                      <a:r>
                        <a:rPr lang="en-CA" dirty="0"/>
                        <a:t>.7167</a:t>
                      </a:r>
                    </a:p>
                  </a:txBody>
                  <a:tcPr/>
                </a:tc>
                <a:tc>
                  <a:txBody>
                    <a:bodyPr/>
                    <a:lstStyle/>
                    <a:p>
                      <a:r>
                        <a:rPr lang="en-CA" dirty="0"/>
                        <a:t>0</a:t>
                      </a:r>
                    </a:p>
                  </a:txBody>
                  <a:tcPr/>
                </a:tc>
                <a:tc>
                  <a:txBody>
                    <a:bodyPr/>
                    <a:lstStyle/>
                    <a:p>
                      <a:r>
                        <a:rPr lang="en-CA" dirty="0"/>
                        <a:t>0</a:t>
                      </a:r>
                    </a:p>
                  </a:txBody>
                  <a:tcPr/>
                </a:tc>
                <a:tc>
                  <a:txBody>
                    <a:bodyPr/>
                    <a:lstStyle/>
                    <a:p>
                      <a:r>
                        <a:rPr lang="en-CA" dirty="0"/>
                        <a:t>Remove</a:t>
                      </a:r>
                    </a:p>
                  </a:txBody>
                  <a:tcPr/>
                </a:tc>
                <a:tc>
                  <a:txBody>
                    <a:bodyPr/>
                    <a:lstStyle/>
                    <a:p>
                      <a:r>
                        <a:rPr lang="en-CA" dirty="0"/>
                        <a:t>Remove</a:t>
                      </a:r>
                    </a:p>
                  </a:txBody>
                  <a:tcPr/>
                </a:tc>
                <a:extLst>
                  <a:ext uri="{0D108BD9-81ED-4DB2-BD59-A6C34878D82A}">
                    <a16:rowId xmlns:a16="http://schemas.microsoft.com/office/drawing/2014/main" val="10005"/>
                  </a:ext>
                </a:extLst>
              </a:tr>
              <a:tr h="415898">
                <a:tc>
                  <a:txBody>
                    <a:bodyPr/>
                    <a:lstStyle/>
                    <a:p>
                      <a:r>
                        <a:rPr lang="en-CA" dirty="0"/>
                        <a:t>6</a:t>
                      </a:r>
                    </a:p>
                  </a:txBody>
                  <a:tcPr/>
                </a:tc>
                <a:tc>
                  <a:txBody>
                    <a:bodyPr/>
                    <a:lstStyle/>
                    <a:p>
                      <a:r>
                        <a:rPr lang="en-CA" dirty="0"/>
                        <a:t>.7436</a:t>
                      </a:r>
                    </a:p>
                  </a:txBody>
                  <a:tcPr/>
                </a:tc>
                <a:tc>
                  <a:txBody>
                    <a:bodyPr/>
                    <a:lstStyle/>
                    <a:p>
                      <a:r>
                        <a:rPr lang="en-CA" dirty="0"/>
                        <a:t>.7708</a:t>
                      </a:r>
                    </a:p>
                  </a:txBody>
                  <a:tcPr/>
                </a:tc>
                <a:tc>
                  <a:txBody>
                    <a:bodyPr/>
                    <a:lstStyle/>
                    <a:p>
                      <a:r>
                        <a:rPr lang="en-CA" dirty="0"/>
                        <a:t>-0.0272</a:t>
                      </a:r>
                    </a:p>
                  </a:txBody>
                  <a:tcPr/>
                </a:tc>
                <a:tc>
                  <a:txBody>
                    <a:bodyPr/>
                    <a:lstStyle/>
                    <a:p>
                      <a:r>
                        <a:rPr lang="en-CA" dirty="0"/>
                        <a:t>0.0272</a:t>
                      </a:r>
                    </a:p>
                  </a:txBody>
                  <a:tcPr/>
                </a:tc>
                <a:tc>
                  <a:txBody>
                    <a:bodyPr/>
                    <a:lstStyle/>
                    <a:p>
                      <a:r>
                        <a:rPr lang="en-CA" dirty="0"/>
                        <a:t>2</a:t>
                      </a:r>
                    </a:p>
                  </a:txBody>
                  <a:tcPr/>
                </a:tc>
                <a:tc>
                  <a:txBody>
                    <a:bodyPr/>
                    <a:lstStyle/>
                    <a:p>
                      <a:r>
                        <a:rPr lang="en-CA" dirty="0"/>
                        <a:t>-2</a:t>
                      </a:r>
                    </a:p>
                  </a:txBody>
                  <a:tcPr/>
                </a:tc>
                <a:extLst>
                  <a:ext uri="{0D108BD9-81ED-4DB2-BD59-A6C34878D82A}">
                    <a16:rowId xmlns:a16="http://schemas.microsoft.com/office/drawing/2014/main" val="10006"/>
                  </a:ext>
                </a:extLst>
              </a:tr>
              <a:tr h="415898">
                <a:tc>
                  <a:txBody>
                    <a:bodyPr/>
                    <a:lstStyle/>
                    <a:p>
                      <a:r>
                        <a:rPr lang="en-CA" dirty="0"/>
                        <a:t>7</a:t>
                      </a:r>
                    </a:p>
                  </a:txBody>
                  <a:tcPr/>
                </a:tc>
                <a:tc>
                  <a:txBody>
                    <a:bodyPr/>
                    <a:lstStyle/>
                    <a:p>
                      <a:r>
                        <a:rPr lang="en-CA" dirty="0"/>
                        <a:t>.7063</a:t>
                      </a:r>
                    </a:p>
                  </a:txBody>
                  <a:tcPr/>
                </a:tc>
                <a:tc>
                  <a:txBody>
                    <a:bodyPr/>
                    <a:lstStyle/>
                    <a:p>
                      <a:r>
                        <a:rPr lang="en-CA" dirty="0"/>
                        <a:t>.6221</a:t>
                      </a:r>
                    </a:p>
                  </a:txBody>
                  <a:tcPr/>
                </a:tc>
                <a:tc>
                  <a:txBody>
                    <a:bodyPr/>
                    <a:lstStyle/>
                    <a:p>
                      <a:r>
                        <a:rPr lang="en-CA" dirty="0"/>
                        <a:t>+0.0842</a:t>
                      </a:r>
                    </a:p>
                  </a:txBody>
                  <a:tcPr/>
                </a:tc>
                <a:tc>
                  <a:txBody>
                    <a:bodyPr/>
                    <a:lstStyle/>
                    <a:p>
                      <a:r>
                        <a:rPr lang="en-CA" dirty="0"/>
                        <a:t>0.0842</a:t>
                      </a:r>
                    </a:p>
                  </a:txBody>
                  <a:tcPr/>
                </a:tc>
                <a:tc>
                  <a:txBody>
                    <a:bodyPr/>
                    <a:lstStyle/>
                    <a:p>
                      <a:r>
                        <a:rPr lang="en-CA" dirty="0"/>
                        <a:t>7</a:t>
                      </a:r>
                    </a:p>
                  </a:txBody>
                  <a:tcPr/>
                </a:tc>
                <a:tc>
                  <a:txBody>
                    <a:bodyPr/>
                    <a:lstStyle/>
                    <a:p>
                      <a:r>
                        <a:rPr lang="en-CA" dirty="0"/>
                        <a:t>+7</a:t>
                      </a:r>
                    </a:p>
                  </a:txBody>
                  <a:tcPr/>
                </a:tc>
                <a:extLst>
                  <a:ext uri="{0D108BD9-81ED-4DB2-BD59-A6C34878D82A}">
                    <a16:rowId xmlns:a16="http://schemas.microsoft.com/office/drawing/2014/main" val="10007"/>
                  </a:ext>
                </a:extLst>
              </a:tr>
              <a:tr h="415898">
                <a:tc>
                  <a:txBody>
                    <a:bodyPr/>
                    <a:lstStyle/>
                    <a:p>
                      <a:r>
                        <a:rPr lang="en-CA" dirty="0"/>
                        <a:t>8</a:t>
                      </a:r>
                    </a:p>
                  </a:txBody>
                  <a:tcPr/>
                </a:tc>
                <a:tc>
                  <a:txBody>
                    <a:bodyPr/>
                    <a:lstStyle/>
                    <a:p>
                      <a:r>
                        <a:rPr lang="en-CA" dirty="0"/>
                        <a:t>.8321</a:t>
                      </a:r>
                    </a:p>
                  </a:txBody>
                  <a:tcPr/>
                </a:tc>
                <a:tc>
                  <a:txBody>
                    <a:bodyPr/>
                    <a:lstStyle/>
                    <a:p>
                      <a:r>
                        <a:rPr lang="en-CA" dirty="0"/>
                        <a:t>.8063</a:t>
                      </a:r>
                    </a:p>
                  </a:txBody>
                  <a:tcPr/>
                </a:tc>
                <a:tc>
                  <a:txBody>
                    <a:bodyPr/>
                    <a:lstStyle/>
                    <a:p>
                      <a:r>
                        <a:rPr lang="en-CA" dirty="0"/>
                        <a:t>+0.0258</a:t>
                      </a:r>
                    </a:p>
                  </a:txBody>
                  <a:tcPr/>
                </a:tc>
                <a:tc>
                  <a:txBody>
                    <a:bodyPr/>
                    <a:lstStyle/>
                    <a:p>
                      <a:r>
                        <a:rPr lang="en-CA" dirty="0"/>
                        <a:t>0.0258</a:t>
                      </a:r>
                    </a:p>
                  </a:txBody>
                  <a:tcPr/>
                </a:tc>
                <a:tc>
                  <a:txBody>
                    <a:bodyPr/>
                    <a:lstStyle/>
                    <a:p>
                      <a:r>
                        <a:rPr lang="en-CA" dirty="0"/>
                        <a:t>1</a:t>
                      </a:r>
                    </a:p>
                  </a:txBody>
                  <a:tcPr/>
                </a:tc>
                <a:tc>
                  <a:txBody>
                    <a:bodyPr/>
                    <a:lstStyle/>
                    <a:p>
                      <a:r>
                        <a:rPr lang="en-CA" dirty="0"/>
                        <a:t>+1</a:t>
                      </a:r>
                    </a:p>
                  </a:txBody>
                  <a:tcPr/>
                </a:tc>
                <a:extLst>
                  <a:ext uri="{0D108BD9-81ED-4DB2-BD59-A6C34878D82A}">
                    <a16:rowId xmlns:a16="http://schemas.microsoft.com/office/drawing/2014/main" val="10008"/>
                  </a:ext>
                </a:extLst>
              </a:tr>
              <a:tr h="415898">
                <a:tc>
                  <a:txBody>
                    <a:bodyPr/>
                    <a:lstStyle/>
                    <a:p>
                      <a:r>
                        <a:rPr lang="en-CA" dirty="0"/>
                        <a:t>9</a:t>
                      </a:r>
                    </a:p>
                  </a:txBody>
                  <a:tcPr/>
                </a:tc>
                <a:tc>
                  <a:txBody>
                    <a:bodyPr/>
                    <a:lstStyle/>
                    <a:p>
                      <a:r>
                        <a:rPr lang="en-CA" dirty="0"/>
                        <a:t>.9822</a:t>
                      </a:r>
                    </a:p>
                  </a:txBody>
                  <a:tcPr/>
                </a:tc>
                <a:tc>
                  <a:txBody>
                    <a:bodyPr/>
                    <a:lstStyle/>
                    <a:p>
                      <a:r>
                        <a:rPr lang="en-CA" dirty="0"/>
                        <a:t>.9358</a:t>
                      </a:r>
                    </a:p>
                  </a:txBody>
                  <a:tcPr/>
                </a:tc>
                <a:tc>
                  <a:txBody>
                    <a:bodyPr/>
                    <a:lstStyle/>
                    <a:p>
                      <a:r>
                        <a:rPr lang="en-CA" dirty="0"/>
                        <a:t>+0.0464</a:t>
                      </a:r>
                    </a:p>
                  </a:txBody>
                  <a:tcPr/>
                </a:tc>
                <a:tc>
                  <a:txBody>
                    <a:bodyPr/>
                    <a:lstStyle/>
                    <a:p>
                      <a:r>
                        <a:rPr lang="en-CA" dirty="0"/>
                        <a:t>0.0464</a:t>
                      </a:r>
                    </a:p>
                  </a:txBody>
                  <a:tcPr/>
                </a:tc>
                <a:tc>
                  <a:txBody>
                    <a:bodyPr/>
                    <a:lstStyle/>
                    <a:p>
                      <a:r>
                        <a:rPr lang="en-CA" dirty="0"/>
                        <a:t>4</a:t>
                      </a:r>
                    </a:p>
                  </a:txBody>
                  <a:tcPr/>
                </a:tc>
                <a:tc>
                  <a:txBody>
                    <a:bodyPr/>
                    <a:lstStyle/>
                    <a:p>
                      <a:r>
                        <a:rPr lang="en-CA" dirty="0"/>
                        <a:t>+4</a:t>
                      </a:r>
                    </a:p>
                  </a:txBody>
                  <a:tcPr/>
                </a:tc>
                <a:extLst>
                  <a:ext uri="{0D108BD9-81ED-4DB2-BD59-A6C34878D82A}">
                    <a16:rowId xmlns:a16="http://schemas.microsoft.com/office/drawing/2014/main" val="10009"/>
                  </a:ext>
                </a:extLst>
              </a:tr>
              <a:tr h="415898">
                <a:tc>
                  <a:txBody>
                    <a:bodyPr/>
                    <a:lstStyle/>
                    <a:p>
                      <a:r>
                        <a:rPr lang="en-CA" dirty="0"/>
                        <a:t>10</a:t>
                      </a:r>
                    </a:p>
                  </a:txBody>
                  <a:tcPr/>
                </a:tc>
                <a:tc>
                  <a:txBody>
                    <a:bodyPr/>
                    <a:lstStyle/>
                    <a:p>
                      <a:r>
                        <a:rPr lang="en-CA" dirty="0"/>
                        <a:t>.6962</a:t>
                      </a:r>
                    </a:p>
                  </a:txBody>
                  <a:tcPr/>
                </a:tc>
                <a:tc>
                  <a:txBody>
                    <a:bodyPr/>
                    <a:lstStyle/>
                    <a:p>
                      <a:r>
                        <a:rPr lang="en-CA" dirty="0"/>
                        <a:t>.9990</a:t>
                      </a:r>
                    </a:p>
                  </a:txBody>
                  <a:tcPr/>
                </a:tc>
                <a:tc>
                  <a:txBody>
                    <a:bodyPr/>
                    <a:lstStyle/>
                    <a:p>
                      <a:r>
                        <a:rPr lang="en-CA" dirty="0"/>
                        <a:t>-0.3028</a:t>
                      </a:r>
                    </a:p>
                  </a:txBody>
                  <a:tcPr/>
                </a:tc>
                <a:tc>
                  <a:txBody>
                    <a:bodyPr/>
                    <a:lstStyle/>
                    <a:p>
                      <a:r>
                        <a:rPr lang="en-CA" dirty="0"/>
                        <a:t>0.3028</a:t>
                      </a:r>
                    </a:p>
                  </a:txBody>
                  <a:tcPr/>
                </a:tc>
                <a:tc>
                  <a:txBody>
                    <a:bodyPr/>
                    <a:lstStyle/>
                    <a:p>
                      <a:r>
                        <a:rPr lang="en-CA" dirty="0"/>
                        <a:t>9</a:t>
                      </a:r>
                    </a:p>
                  </a:txBody>
                  <a:tcPr/>
                </a:tc>
                <a:tc>
                  <a:txBody>
                    <a:bodyPr/>
                    <a:lstStyle/>
                    <a:p>
                      <a:r>
                        <a:rPr lang="en-CA" dirty="0"/>
                        <a:t>-9</a:t>
                      </a:r>
                    </a:p>
                  </a:txBody>
                  <a:tcPr/>
                </a:tc>
                <a:extLst>
                  <a:ext uri="{0D108BD9-81ED-4DB2-BD59-A6C34878D82A}">
                    <a16:rowId xmlns:a16="http://schemas.microsoft.com/office/drawing/2014/main" val="10010"/>
                  </a:ext>
                </a:extLst>
              </a:tr>
            </a:tbl>
          </a:graphicData>
        </a:graphic>
      </p:graphicFrame>
      <p:sp>
        <p:nvSpPr>
          <p:cNvPr id="11" name="TextBox 5">
            <a:extLst>
              <a:ext uri="{FF2B5EF4-FFF2-40B4-BE49-F238E27FC236}">
                <a16:creationId xmlns:a16="http://schemas.microsoft.com/office/drawing/2014/main" id="{90C8CF9B-DBEF-CCAD-0115-6F9254F3C8D3}"/>
              </a:ext>
            </a:extLst>
          </p:cNvPr>
          <p:cNvSpPr txBox="1">
            <a:spLocks noChangeArrowheads="1"/>
          </p:cNvSpPr>
          <p:nvPr/>
        </p:nvSpPr>
        <p:spPr bwMode="auto">
          <a:xfrm>
            <a:off x="30461" y="5880133"/>
            <a:ext cx="9049878" cy="1077218"/>
          </a:xfrm>
          <a:prstGeom prst="rect">
            <a:avLst/>
          </a:prstGeom>
          <a:solidFill>
            <a:srgbClr val="F5D095"/>
          </a:solidFill>
          <a:ln>
            <a:noFill/>
          </a:ln>
        </p:spPr>
        <p:txBody>
          <a:bodyPr wrap="square">
            <a:spAutoFit/>
          </a:bodyPr>
          <a:lstStyle>
            <a:lvl1pPr marL="285750" indent="-28575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indent="0" eaLnBrk="1" hangingPunct="1"/>
            <a:r>
              <a:rPr lang="en-CA" sz="1600" i="1" dirty="0"/>
              <a:t>W</a:t>
            </a:r>
            <a:r>
              <a:rPr lang="en-CA" sz="1600" i="1" baseline="-25000" dirty="0"/>
              <a:t>S1</a:t>
            </a:r>
            <a:r>
              <a:rPr lang="en-CA" sz="1600" i="1" dirty="0"/>
              <a:t> </a:t>
            </a:r>
            <a:r>
              <a:rPr lang="en-CA" sz="1600" dirty="0"/>
              <a:t>= 17 and </a:t>
            </a:r>
            <a:r>
              <a:rPr lang="en-CA" sz="1600" i="1" dirty="0"/>
              <a:t>W</a:t>
            </a:r>
            <a:r>
              <a:rPr lang="en-CA" sz="1600" i="1" baseline="-25000" dirty="0"/>
              <a:t>S2</a:t>
            </a:r>
            <a:r>
              <a:rPr lang="en-CA" sz="1600" dirty="0"/>
              <a:t> = 28 </a:t>
            </a:r>
            <a:r>
              <a:rPr lang="en-CA" sz="1600" dirty="0">
                <a:sym typeface="Wingdings" pitchFamily="2" charset="2"/>
              </a:rPr>
              <a:t> </a:t>
            </a:r>
            <a:r>
              <a:rPr lang="en-CA" sz="1600" dirty="0" err="1">
                <a:sym typeface="Wingdings" pitchFamily="2" charset="2"/>
              </a:rPr>
              <a:t>T</a:t>
            </a:r>
            <a:r>
              <a:rPr lang="en-CA" sz="1600" baseline="-25000" dirty="0" err="1">
                <a:sym typeface="Wingdings" pitchFamily="2" charset="2"/>
              </a:rPr>
              <a:t>Wilcox</a:t>
            </a:r>
            <a:r>
              <a:rPr lang="en-CA" sz="1600" dirty="0">
                <a:sym typeface="Wingdings" pitchFamily="2" charset="2"/>
              </a:rPr>
              <a:t> = min(17, 28) = 17</a:t>
            </a:r>
          </a:p>
          <a:p>
            <a:pPr marL="0" indent="0" eaLnBrk="1" hangingPunct="1"/>
            <a:r>
              <a:rPr lang="en-CA" sz="1600" dirty="0">
                <a:sym typeface="Wingdings" pitchFamily="2" charset="2"/>
              </a:rPr>
              <a:t>For n= 10-1 degrees of freedom and </a:t>
            </a:r>
            <a:r>
              <a:rPr lang="el-GR" sz="1600" dirty="0">
                <a:sym typeface="Wingdings" pitchFamily="2" charset="2"/>
              </a:rPr>
              <a:t>α</a:t>
            </a:r>
            <a:r>
              <a:rPr lang="en-CA" sz="1600" dirty="0">
                <a:sym typeface="Wingdings" pitchFamily="2" charset="2"/>
              </a:rPr>
              <a:t> = 0.005, </a:t>
            </a:r>
            <a:r>
              <a:rPr lang="en-CA" sz="1600" dirty="0">
                <a:solidFill>
                  <a:srgbClr val="FF0000"/>
                </a:solidFill>
                <a:sym typeface="Wingdings" pitchFamily="2" charset="2"/>
              </a:rPr>
              <a:t>V = 8 </a:t>
            </a:r>
            <a:r>
              <a:rPr lang="en-CA" sz="1600" dirty="0">
                <a:sym typeface="Wingdings" pitchFamily="2" charset="2"/>
              </a:rPr>
              <a:t>for the 1-sided test. V must be larger than</a:t>
            </a:r>
          </a:p>
          <a:p>
            <a:pPr marL="0" indent="0" eaLnBrk="1" hangingPunct="1"/>
            <a:r>
              <a:rPr lang="en-CA" sz="1600" dirty="0" err="1">
                <a:sym typeface="Wingdings" pitchFamily="2" charset="2"/>
              </a:rPr>
              <a:t>T</a:t>
            </a:r>
            <a:r>
              <a:rPr lang="en-CA" sz="1600" baseline="-25000" dirty="0" err="1">
                <a:sym typeface="Wingdings" pitchFamily="2" charset="2"/>
              </a:rPr>
              <a:t>Wilcox</a:t>
            </a:r>
            <a:r>
              <a:rPr lang="en-CA" sz="1600" dirty="0">
                <a:sym typeface="Wingdings" pitchFamily="2" charset="2"/>
              </a:rPr>
              <a:t> in order to reject the hypothesis. Since 17 &gt; 8, we cannot reject the hypothesis that NB’s </a:t>
            </a:r>
          </a:p>
          <a:p>
            <a:pPr marL="0" indent="0" eaLnBrk="1" hangingPunct="1"/>
            <a:r>
              <a:rPr lang="en-CA" sz="1600" dirty="0">
                <a:sym typeface="Wingdings" pitchFamily="2" charset="2"/>
              </a:rPr>
              <a:t>performance is equal to that of SVM at the 0.005 level.</a:t>
            </a:r>
            <a:endParaRPr lang="en-CA" sz="1600" dirty="0"/>
          </a:p>
        </p:txBody>
      </p:sp>
    </p:spTree>
    <p:extLst>
      <p:ext uri="{BB962C8B-B14F-4D97-AF65-F5344CB8AC3E}">
        <p14:creationId xmlns:p14="http://schemas.microsoft.com/office/powerpoint/2010/main" val="795950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5DF02-CC49-6743-7068-8BD8FAADCE9E}"/>
              </a:ext>
            </a:extLst>
          </p:cNvPr>
          <p:cNvSpPr>
            <a:spLocks noGrp="1"/>
          </p:cNvSpPr>
          <p:nvPr>
            <p:ph type="title"/>
          </p:nvPr>
        </p:nvSpPr>
        <p:spPr>
          <a:xfrm>
            <a:off x="0" y="162046"/>
            <a:ext cx="9143999" cy="1053296"/>
          </a:xfrm>
        </p:spPr>
        <p:txBody>
          <a:bodyPr/>
          <a:lstStyle/>
          <a:p>
            <a:r>
              <a:rPr lang="en-US" dirty="0"/>
              <a:t>Two Classifiers/Multiple Domains: Bayesian statistics: Bayesian hierarchical correlated t-test </a:t>
            </a:r>
          </a:p>
        </p:txBody>
      </p:sp>
      <p:sp>
        <p:nvSpPr>
          <p:cNvPr id="4" name="Date Placeholder 3">
            <a:extLst>
              <a:ext uri="{FF2B5EF4-FFF2-40B4-BE49-F238E27FC236}">
                <a16:creationId xmlns:a16="http://schemas.microsoft.com/office/drawing/2014/main" id="{ED7EFEC0-C8D3-31DF-EC70-D089FD3DC910}"/>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73B521FE-CB0A-FB24-634F-BD14D3E90126}"/>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E54277C1-E30C-75D3-D75D-F6B2403B5622}"/>
              </a:ext>
            </a:extLst>
          </p:cNvPr>
          <p:cNvSpPr>
            <a:spLocks noGrp="1"/>
          </p:cNvSpPr>
          <p:nvPr>
            <p:ph type="sldNum" sz="quarter" idx="12"/>
          </p:nvPr>
        </p:nvSpPr>
        <p:spPr/>
        <p:txBody>
          <a:bodyPr/>
          <a:lstStyle/>
          <a:p>
            <a:fld id="{0F9E59AD-4094-455D-83E1-70C030773ECA}" type="slidenum">
              <a:rPr lang="en-US" smtClean="0"/>
              <a:pPr/>
              <a:t>41</a:t>
            </a:fld>
            <a:endParaRPr lang="en-US" dirty="0"/>
          </a:p>
        </p:txBody>
      </p:sp>
      <p:pic>
        <p:nvPicPr>
          <p:cNvPr id="7" name="Content Placeholder 5">
            <a:extLst>
              <a:ext uri="{FF2B5EF4-FFF2-40B4-BE49-F238E27FC236}">
                <a16:creationId xmlns:a16="http://schemas.microsoft.com/office/drawing/2014/main" id="{2ED6E8C4-66FF-3DF1-19EE-6D9162D386FA}"/>
              </a:ext>
            </a:extLst>
          </p:cNvPr>
          <p:cNvPicPr>
            <a:picLocks noGrp="1" noChangeAspect="1"/>
          </p:cNvPicPr>
          <p:nvPr>
            <p:ph idx="1"/>
          </p:nvPr>
        </p:nvPicPr>
        <p:blipFill>
          <a:blip r:embed="rId2"/>
          <a:stretch>
            <a:fillRect/>
          </a:stretch>
        </p:blipFill>
        <p:spPr>
          <a:xfrm>
            <a:off x="254468" y="1562792"/>
            <a:ext cx="8635062" cy="4508500"/>
          </a:xfrm>
        </p:spPr>
      </p:pic>
    </p:spTree>
    <p:extLst>
      <p:ext uri="{BB962C8B-B14F-4D97-AF65-F5344CB8AC3E}">
        <p14:creationId xmlns:p14="http://schemas.microsoft.com/office/powerpoint/2010/main" val="575814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1D63-A8D1-3F74-2FB2-0601B8EBE3D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600E0EB-8318-5626-50EB-52B93E34317F}"/>
              </a:ext>
            </a:extLst>
          </p:cNvPr>
          <p:cNvSpPr/>
          <p:nvPr/>
        </p:nvSpPr>
        <p:spPr>
          <a:xfrm>
            <a:off x="0" y="5991704"/>
            <a:ext cx="8877782" cy="854076"/>
          </a:xfrm>
          <a:prstGeom prst="rect">
            <a:avLst/>
          </a:prstGeom>
          <a:solidFill>
            <a:srgbClr val="F5D0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C52A84-F351-5520-27D7-727F1D56FD35}"/>
              </a:ext>
            </a:extLst>
          </p:cNvPr>
          <p:cNvSpPr>
            <a:spLocks noGrp="1"/>
          </p:cNvSpPr>
          <p:nvPr>
            <p:ph type="title"/>
          </p:nvPr>
        </p:nvSpPr>
        <p:spPr>
          <a:xfrm>
            <a:off x="0" y="80958"/>
            <a:ext cx="9144000" cy="1134384"/>
          </a:xfrm>
        </p:spPr>
        <p:txBody>
          <a:bodyPr/>
          <a:lstStyle/>
          <a:p>
            <a:r>
              <a:rPr lang="en-US" dirty="0"/>
              <a:t>Multiple Classifiers/Multiple Domains: Frequentist, non-parametric statistics: Friedman’s test </a:t>
            </a:r>
          </a:p>
        </p:txBody>
      </p:sp>
      <p:sp>
        <p:nvSpPr>
          <p:cNvPr id="6" name="Slide Number Placeholder 5">
            <a:extLst>
              <a:ext uri="{FF2B5EF4-FFF2-40B4-BE49-F238E27FC236}">
                <a16:creationId xmlns:a16="http://schemas.microsoft.com/office/drawing/2014/main" id="{8DAC77EF-88F7-1267-9501-851FA8C8EBC1}"/>
              </a:ext>
            </a:extLst>
          </p:cNvPr>
          <p:cNvSpPr>
            <a:spLocks noGrp="1"/>
          </p:cNvSpPr>
          <p:nvPr>
            <p:ph type="sldNum" sz="quarter" idx="12"/>
          </p:nvPr>
        </p:nvSpPr>
        <p:spPr/>
        <p:txBody>
          <a:bodyPr/>
          <a:lstStyle/>
          <a:p>
            <a:fld id="{0F9E59AD-4094-455D-83E1-70C030773ECA}" type="slidenum">
              <a:rPr lang="en-US" smtClean="0"/>
              <a:pPr/>
              <a:t>42</a:t>
            </a:fld>
            <a:endParaRPr lang="en-US" dirty="0"/>
          </a:p>
        </p:txBody>
      </p:sp>
      <p:graphicFrame>
        <p:nvGraphicFramePr>
          <p:cNvPr id="8" name="Content Placeholder 6">
            <a:extLst>
              <a:ext uri="{FF2B5EF4-FFF2-40B4-BE49-F238E27FC236}">
                <a16:creationId xmlns:a16="http://schemas.microsoft.com/office/drawing/2014/main" id="{DBC3CBA7-0B40-AC0B-A86E-9E87A70A71D9}"/>
              </a:ext>
            </a:extLst>
          </p:cNvPr>
          <p:cNvGraphicFramePr>
            <a:graphicFrameLocks noGrp="1"/>
          </p:cNvGraphicFramePr>
          <p:nvPr>
            <p:ph sz="half" idx="1"/>
          </p:nvPr>
        </p:nvGraphicFramePr>
        <p:xfrm>
          <a:off x="136525" y="1778000"/>
          <a:ext cx="4038600" cy="4225924"/>
        </p:xfrm>
        <a:graphic>
          <a:graphicData uri="http://schemas.openxmlformats.org/drawingml/2006/table">
            <a:tbl>
              <a:tblPr firstRow="1" bandRow="1">
                <a:tableStyleId>{5C22544A-7EE6-4342-B048-85BDC9FD1C3A}</a:tableStyleId>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518144">
                <a:tc>
                  <a:txBody>
                    <a:bodyPr/>
                    <a:lstStyle/>
                    <a:p>
                      <a:r>
                        <a:rPr lang="en-CA" sz="1600" dirty="0"/>
                        <a:t>Domain</a:t>
                      </a:r>
                    </a:p>
                  </a:txBody>
                  <a:tcPr marT="45712" marB="45712"/>
                </a:tc>
                <a:tc>
                  <a:txBody>
                    <a:bodyPr/>
                    <a:lstStyle/>
                    <a:p>
                      <a:pPr algn="ctr"/>
                      <a:r>
                        <a:rPr lang="en-CA" sz="1400" dirty="0"/>
                        <a:t>Classifier</a:t>
                      </a:r>
                      <a:r>
                        <a:rPr lang="en-CA" sz="1400" baseline="0" dirty="0"/>
                        <a:t> </a:t>
                      </a:r>
                      <a:r>
                        <a:rPr lang="en-CA" sz="1400" baseline="0" dirty="0" err="1"/>
                        <a:t>fA</a:t>
                      </a:r>
                      <a:endParaRPr lang="en-CA" sz="1400" dirty="0"/>
                    </a:p>
                  </a:txBody>
                  <a:tcPr marT="45712" marB="45712"/>
                </a:tc>
                <a:tc>
                  <a:txBody>
                    <a:bodyPr/>
                    <a:lstStyle/>
                    <a:p>
                      <a:pPr algn="ctr"/>
                      <a:r>
                        <a:rPr lang="en-CA" sz="1400" dirty="0"/>
                        <a:t>Classifier </a:t>
                      </a:r>
                      <a:r>
                        <a:rPr lang="en-CA" sz="1400" dirty="0" err="1"/>
                        <a:t>fB</a:t>
                      </a:r>
                      <a:endParaRPr lang="en-CA" sz="1400" dirty="0"/>
                    </a:p>
                  </a:txBody>
                  <a:tcPr marT="45712" marB="45712"/>
                </a:tc>
                <a:tc>
                  <a:txBody>
                    <a:bodyPr/>
                    <a:lstStyle/>
                    <a:p>
                      <a:pPr algn="ctr"/>
                      <a:r>
                        <a:rPr lang="en-CA" sz="1400" dirty="0"/>
                        <a:t>Classifier </a:t>
                      </a:r>
                      <a:r>
                        <a:rPr lang="en-CA" sz="1400" dirty="0" err="1"/>
                        <a:t>fC</a:t>
                      </a:r>
                      <a:endParaRPr lang="en-CA" sz="1400" dirty="0"/>
                    </a:p>
                  </a:txBody>
                  <a:tcPr marT="45712" marB="45712"/>
                </a:tc>
                <a:extLst>
                  <a:ext uri="{0D108BD9-81ED-4DB2-BD59-A6C34878D82A}">
                    <a16:rowId xmlns:a16="http://schemas.microsoft.com/office/drawing/2014/main" val="10000"/>
                  </a:ext>
                </a:extLst>
              </a:tr>
              <a:tr h="370778">
                <a:tc>
                  <a:txBody>
                    <a:bodyPr/>
                    <a:lstStyle/>
                    <a:p>
                      <a:r>
                        <a:rPr lang="en-CA" sz="1800" dirty="0"/>
                        <a:t>1</a:t>
                      </a:r>
                    </a:p>
                  </a:txBody>
                  <a:tcPr marT="45712" marB="45712"/>
                </a:tc>
                <a:tc>
                  <a:txBody>
                    <a:bodyPr/>
                    <a:lstStyle/>
                    <a:p>
                      <a:r>
                        <a:rPr lang="en-CA" sz="1800" dirty="0"/>
                        <a:t>85.83</a:t>
                      </a:r>
                    </a:p>
                  </a:txBody>
                  <a:tcPr marT="45712" marB="45712"/>
                </a:tc>
                <a:tc>
                  <a:txBody>
                    <a:bodyPr/>
                    <a:lstStyle/>
                    <a:p>
                      <a:r>
                        <a:rPr lang="en-CA" sz="1800" dirty="0"/>
                        <a:t>75.86</a:t>
                      </a:r>
                    </a:p>
                  </a:txBody>
                  <a:tcPr marT="45712" marB="45712"/>
                </a:tc>
                <a:tc>
                  <a:txBody>
                    <a:bodyPr/>
                    <a:lstStyle/>
                    <a:p>
                      <a:r>
                        <a:rPr lang="en-CA" sz="1800" dirty="0"/>
                        <a:t>84.19</a:t>
                      </a:r>
                    </a:p>
                  </a:txBody>
                  <a:tcPr marT="45712" marB="45712"/>
                </a:tc>
                <a:extLst>
                  <a:ext uri="{0D108BD9-81ED-4DB2-BD59-A6C34878D82A}">
                    <a16:rowId xmlns:a16="http://schemas.microsoft.com/office/drawing/2014/main" val="10001"/>
                  </a:ext>
                </a:extLst>
              </a:tr>
              <a:tr h="370778">
                <a:tc>
                  <a:txBody>
                    <a:bodyPr/>
                    <a:lstStyle/>
                    <a:p>
                      <a:r>
                        <a:rPr lang="en-CA" sz="1800" dirty="0"/>
                        <a:t>2</a:t>
                      </a:r>
                    </a:p>
                  </a:txBody>
                  <a:tcPr marT="45712" marB="45712"/>
                </a:tc>
                <a:tc>
                  <a:txBody>
                    <a:bodyPr/>
                    <a:lstStyle/>
                    <a:p>
                      <a:r>
                        <a:rPr lang="en-CA" sz="1800" dirty="0"/>
                        <a:t>85.91</a:t>
                      </a:r>
                    </a:p>
                  </a:txBody>
                  <a:tcPr marT="45712" marB="45712"/>
                </a:tc>
                <a:tc>
                  <a:txBody>
                    <a:bodyPr/>
                    <a:lstStyle/>
                    <a:p>
                      <a:r>
                        <a:rPr lang="en-CA" sz="1800" dirty="0"/>
                        <a:t>73.18</a:t>
                      </a:r>
                    </a:p>
                  </a:txBody>
                  <a:tcPr marT="45712" marB="45712"/>
                </a:tc>
                <a:tc>
                  <a:txBody>
                    <a:bodyPr/>
                    <a:lstStyle/>
                    <a:p>
                      <a:r>
                        <a:rPr lang="en-CA" sz="1800" dirty="0"/>
                        <a:t>85.90</a:t>
                      </a:r>
                    </a:p>
                  </a:txBody>
                  <a:tcPr marT="45712" marB="45712"/>
                </a:tc>
                <a:extLst>
                  <a:ext uri="{0D108BD9-81ED-4DB2-BD59-A6C34878D82A}">
                    <a16:rowId xmlns:a16="http://schemas.microsoft.com/office/drawing/2014/main" val="10002"/>
                  </a:ext>
                </a:extLst>
              </a:tr>
              <a:tr h="370778">
                <a:tc>
                  <a:txBody>
                    <a:bodyPr/>
                    <a:lstStyle/>
                    <a:p>
                      <a:r>
                        <a:rPr lang="en-CA" sz="1800" dirty="0"/>
                        <a:t>3</a:t>
                      </a:r>
                    </a:p>
                  </a:txBody>
                  <a:tcPr marT="45712" marB="45712"/>
                </a:tc>
                <a:tc>
                  <a:txBody>
                    <a:bodyPr/>
                    <a:lstStyle/>
                    <a:p>
                      <a:r>
                        <a:rPr lang="en-CA" sz="1800" dirty="0"/>
                        <a:t>86.12</a:t>
                      </a:r>
                    </a:p>
                  </a:txBody>
                  <a:tcPr marT="45712" marB="45712"/>
                </a:tc>
                <a:tc>
                  <a:txBody>
                    <a:bodyPr/>
                    <a:lstStyle/>
                    <a:p>
                      <a:r>
                        <a:rPr lang="en-CA" sz="1800" dirty="0"/>
                        <a:t>69.08</a:t>
                      </a:r>
                    </a:p>
                  </a:txBody>
                  <a:tcPr marT="45712" marB="45712"/>
                </a:tc>
                <a:tc>
                  <a:txBody>
                    <a:bodyPr/>
                    <a:lstStyle/>
                    <a:p>
                      <a:r>
                        <a:rPr lang="en-CA" sz="1800" dirty="0"/>
                        <a:t>83.83</a:t>
                      </a:r>
                    </a:p>
                  </a:txBody>
                  <a:tcPr marT="45712" marB="45712"/>
                </a:tc>
                <a:extLst>
                  <a:ext uri="{0D108BD9-81ED-4DB2-BD59-A6C34878D82A}">
                    <a16:rowId xmlns:a16="http://schemas.microsoft.com/office/drawing/2014/main" val="10003"/>
                  </a:ext>
                </a:extLst>
              </a:tr>
              <a:tr h="370778">
                <a:tc>
                  <a:txBody>
                    <a:bodyPr/>
                    <a:lstStyle/>
                    <a:p>
                      <a:r>
                        <a:rPr lang="en-CA" sz="1800" dirty="0"/>
                        <a:t>4</a:t>
                      </a:r>
                    </a:p>
                  </a:txBody>
                  <a:tcPr marT="45712" marB="45712"/>
                </a:tc>
                <a:tc>
                  <a:txBody>
                    <a:bodyPr/>
                    <a:lstStyle/>
                    <a:p>
                      <a:r>
                        <a:rPr lang="en-CA" sz="1800" dirty="0"/>
                        <a:t>85.82</a:t>
                      </a:r>
                    </a:p>
                  </a:txBody>
                  <a:tcPr marT="45712" marB="45712"/>
                </a:tc>
                <a:tc>
                  <a:txBody>
                    <a:bodyPr/>
                    <a:lstStyle/>
                    <a:p>
                      <a:r>
                        <a:rPr lang="en-CA" sz="1800" dirty="0"/>
                        <a:t>74.05</a:t>
                      </a:r>
                    </a:p>
                  </a:txBody>
                  <a:tcPr marT="45712" marB="45712"/>
                </a:tc>
                <a:tc>
                  <a:txBody>
                    <a:bodyPr/>
                    <a:lstStyle/>
                    <a:p>
                      <a:r>
                        <a:rPr lang="en-CA" sz="1800" dirty="0"/>
                        <a:t>85.11</a:t>
                      </a:r>
                    </a:p>
                  </a:txBody>
                  <a:tcPr marT="45712" marB="45712"/>
                </a:tc>
                <a:extLst>
                  <a:ext uri="{0D108BD9-81ED-4DB2-BD59-A6C34878D82A}">
                    <a16:rowId xmlns:a16="http://schemas.microsoft.com/office/drawing/2014/main" val="10004"/>
                  </a:ext>
                </a:extLst>
              </a:tr>
              <a:tr h="370778">
                <a:tc>
                  <a:txBody>
                    <a:bodyPr/>
                    <a:lstStyle/>
                    <a:p>
                      <a:r>
                        <a:rPr lang="en-CA" sz="1800" dirty="0"/>
                        <a:t>5</a:t>
                      </a:r>
                    </a:p>
                  </a:txBody>
                  <a:tcPr marT="45712" marB="45712"/>
                </a:tc>
                <a:tc>
                  <a:txBody>
                    <a:bodyPr/>
                    <a:lstStyle/>
                    <a:p>
                      <a:r>
                        <a:rPr lang="en-CA" sz="1800" dirty="0"/>
                        <a:t>86.28</a:t>
                      </a:r>
                    </a:p>
                  </a:txBody>
                  <a:tcPr marT="45712" marB="45712"/>
                </a:tc>
                <a:tc>
                  <a:txBody>
                    <a:bodyPr/>
                    <a:lstStyle/>
                    <a:p>
                      <a:r>
                        <a:rPr lang="en-CA" sz="1800" dirty="0"/>
                        <a:t>74.71</a:t>
                      </a:r>
                    </a:p>
                  </a:txBody>
                  <a:tcPr marT="45712" marB="45712"/>
                </a:tc>
                <a:tc>
                  <a:txBody>
                    <a:bodyPr/>
                    <a:lstStyle/>
                    <a:p>
                      <a:r>
                        <a:rPr lang="en-CA" sz="1800" dirty="0"/>
                        <a:t>86.38</a:t>
                      </a:r>
                    </a:p>
                  </a:txBody>
                  <a:tcPr marT="45712" marB="45712"/>
                </a:tc>
                <a:extLst>
                  <a:ext uri="{0D108BD9-81ED-4DB2-BD59-A6C34878D82A}">
                    <a16:rowId xmlns:a16="http://schemas.microsoft.com/office/drawing/2014/main" val="10005"/>
                  </a:ext>
                </a:extLst>
              </a:tr>
              <a:tr h="370778">
                <a:tc>
                  <a:txBody>
                    <a:bodyPr/>
                    <a:lstStyle/>
                    <a:p>
                      <a:r>
                        <a:rPr lang="en-CA" sz="1800" dirty="0"/>
                        <a:t>6</a:t>
                      </a:r>
                    </a:p>
                  </a:txBody>
                  <a:tcPr marT="45712" marB="45712"/>
                </a:tc>
                <a:tc>
                  <a:txBody>
                    <a:bodyPr/>
                    <a:lstStyle/>
                    <a:p>
                      <a:r>
                        <a:rPr lang="en-CA" sz="1800" dirty="0"/>
                        <a:t>86.42</a:t>
                      </a:r>
                    </a:p>
                  </a:txBody>
                  <a:tcPr marT="45712" marB="45712"/>
                </a:tc>
                <a:tc>
                  <a:txBody>
                    <a:bodyPr/>
                    <a:lstStyle/>
                    <a:p>
                      <a:r>
                        <a:rPr lang="en-CA" sz="1800" dirty="0"/>
                        <a:t>65.90</a:t>
                      </a:r>
                    </a:p>
                  </a:txBody>
                  <a:tcPr marT="45712" marB="45712"/>
                </a:tc>
                <a:tc>
                  <a:txBody>
                    <a:bodyPr/>
                    <a:lstStyle/>
                    <a:p>
                      <a:r>
                        <a:rPr lang="en-CA" sz="1800" dirty="0"/>
                        <a:t>81.20</a:t>
                      </a:r>
                    </a:p>
                  </a:txBody>
                  <a:tcPr marT="45712" marB="45712"/>
                </a:tc>
                <a:extLst>
                  <a:ext uri="{0D108BD9-81ED-4DB2-BD59-A6C34878D82A}">
                    <a16:rowId xmlns:a16="http://schemas.microsoft.com/office/drawing/2014/main" val="10006"/>
                  </a:ext>
                </a:extLst>
              </a:tr>
              <a:tr h="370778">
                <a:tc>
                  <a:txBody>
                    <a:bodyPr/>
                    <a:lstStyle/>
                    <a:p>
                      <a:r>
                        <a:rPr lang="en-CA" sz="1800" dirty="0"/>
                        <a:t>7</a:t>
                      </a:r>
                    </a:p>
                  </a:txBody>
                  <a:tcPr marT="45712" marB="45712"/>
                </a:tc>
                <a:tc>
                  <a:txBody>
                    <a:bodyPr/>
                    <a:lstStyle/>
                    <a:p>
                      <a:r>
                        <a:rPr lang="en-CA" sz="1800" dirty="0"/>
                        <a:t>85.91</a:t>
                      </a:r>
                    </a:p>
                  </a:txBody>
                  <a:tcPr marT="45712" marB="45712"/>
                </a:tc>
                <a:tc>
                  <a:txBody>
                    <a:bodyPr/>
                    <a:lstStyle/>
                    <a:p>
                      <a:r>
                        <a:rPr lang="en-CA" sz="1800" dirty="0"/>
                        <a:t>76.25</a:t>
                      </a:r>
                    </a:p>
                  </a:txBody>
                  <a:tcPr marT="45712" marB="45712"/>
                </a:tc>
                <a:tc>
                  <a:txBody>
                    <a:bodyPr/>
                    <a:lstStyle/>
                    <a:p>
                      <a:r>
                        <a:rPr lang="en-CA" sz="1800" dirty="0"/>
                        <a:t>86.38</a:t>
                      </a:r>
                    </a:p>
                  </a:txBody>
                  <a:tcPr marT="45712" marB="45712"/>
                </a:tc>
                <a:extLst>
                  <a:ext uri="{0D108BD9-81ED-4DB2-BD59-A6C34878D82A}">
                    <a16:rowId xmlns:a16="http://schemas.microsoft.com/office/drawing/2014/main" val="10007"/>
                  </a:ext>
                </a:extLst>
              </a:tr>
              <a:tr h="370778">
                <a:tc>
                  <a:txBody>
                    <a:bodyPr/>
                    <a:lstStyle/>
                    <a:p>
                      <a:r>
                        <a:rPr lang="en-CA" sz="1800" dirty="0"/>
                        <a:t>8</a:t>
                      </a:r>
                    </a:p>
                  </a:txBody>
                  <a:tcPr marT="45712" marB="45712"/>
                </a:tc>
                <a:tc>
                  <a:txBody>
                    <a:bodyPr/>
                    <a:lstStyle/>
                    <a:p>
                      <a:r>
                        <a:rPr lang="en-CA" sz="1800" dirty="0"/>
                        <a:t>86.10</a:t>
                      </a:r>
                    </a:p>
                  </a:txBody>
                  <a:tcPr marT="45712" marB="45712"/>
                </a:tc>
                <a:tc>
                  <a:txBody>
                    <a:bodyPr/>
                    <a:lstStyle/>
                    <a:p>
                      <a:r>
                        <a:rPr lang="en-CA" sz="1800" dirty="0"/>
                        <a:t>75.10</a:t>
                      </a:r>
                    </a:p>
                  </a:txBody>
                  <a:tcPr marT="45712" marB="45712"/>
                </a:tc>
                <a:tc>
                  <a:txBody>
                    <a:bodyPr/>
                    <a:lstStyle/>
                    <a:p>
                      <a:r>
                        <a:rPr lang="en-CA" sz="1800" dirty="0"/>
                        <a:t>86.75</a:t>
                      </a:r>
                    </a:p>
                  </a:txBody>
                  <a:tcPr marT="45712" marB="45712"/>
                </a:tc>
                <a:extLst>
                  <a:ext uri="{0D108BD9-81ED-4DB2-BD59-A6C34878D82A}">
                    <a16:rowId xmlns:a16="http://schemas.microsoft.com/office/drawing/2014/main" val="10008"/>
                  </a:ext>
                </a:extLst>
              </a:tr>
              <a:tr h="370778">
                <a:tc>
                  <a:txBody>
                    <a:bodyPr/>
                    <a:lstStyle/>
                    <a:p>
                      <a:r>
                        <a:rPr lang="en-CA" sz="1800" dirty="0"/>
                        <a:t>9</a:t>
                      </a:r>
                    </a:p>
                  </a:txBody>
                  <a:tcPr marT="45712" marB="45712"/>
                </a:tc>
                <a:tc>
                  <a:txBody>
                    <a:bodyPr/>
                    <a:lstStyle/>
                    <a:p>
                      <a:r>
                        <a:rPr lang="en-CA" sz="1800" dirty="0"/>
                        <a:t>85.95</a:t>
                      </a:r>
                    </a:p>
                  </a:txBody>
                  <a:tcPr marT="45712" marB="45712"/>
                </a:tc>
                <a:tc>
                  <a:txBody>
                    <a:bodyPr/>
                    <a:lstStyle/>
                    <a:p>
                      <a:r>
                        <a:rPr lang="en-CA" sz="1800" dirty="0"/>
                        <a:t>70.50</a:t>
                      </a:r>
                    </a:p>
                  </a:txBody>
                  <a:tcPr marT="45712" marB="45712"/>
                </a:tc>
                <a:tc>
                  <a:txBody>
                    <a:bodyPr/>
                    <a:lstStyle/>
                    <a:p>
                      <a:r>
                        <a:rPr lang="en-CA" sz="1800" dirty="0"/>
                        <a:t>88.03</a:t>
                      </a:r>
                    </a:p>
                  </a:txBody>
                  <a:tcPr marT="45712" marB="45712"/>
                </a:tc>
                <a:extLst>
                  <a:ext uri="{0D108BD9-81ED-4DB2-BD59-A6C34878D82A}">
                    <a16:rowId xmlns:a16="http://schemas.microsoft.com/office/drawing/2014/main" val="10009"/>
                  </a:ext>
                </a:extLst>
              </a:tr>
              <a:tr h="370778">
                <a:tc>
                  <a:txBody>
                    <a:bodyPr/>
                    <a:lstStyle/>
                    <a:p>
                      <a:r>
                        <a:rPr lang="en-CA" sz="1800" dirty="0"/>
                        <a:t>19</a:t>
                      </a:r>
                    </a:p>
                  </a:txBody>
                  <a:tcPr marT="45712" marB="45712"/>
                </a:tc>
                <a:tc>
                  <a:txBody>
                    <a:bodyPr/>
                    <a:lstStyle/>
                    <a:p>
                      <a:r>
                        <a:rPr lang="en-CA" sz="1800" dirty="0"/>
                        <a:t>86.12</a:t>
                      </a:r>
                    </a:p>
                  </a:txBody>
                  <a:tcPr marT="45712" marB="45712"/>
                </a:tc>
                <a:tc>
                  <a:txBody>
                    <a:bodyPr/>
                    <a:lstStyle/>
                    <a:p>
                      <a:r>
                        <a:rPr lang="en-CA" sz="1800" dirty="0"/>
                        <a:t>73.95</a:t>
                      </a:r>
                    </a:p>
                  </a:txBody>
                  <a:tcPr marT="45712" marB="45712"/>
                </a:tc>
                <a:tc>
                  <a:txBody>
                    <a:bodyPr/>
                    <a:lstStyle/>
                    <a:p>
                      <a:r>
                        <a:rPr lang="en-CA" sz="1800" dirty="0"/>
                        <a:t>87.18</a:t>
                      </a:r>
                    </a:p>
                  </a:txBody>
                  <a:tcPr marT="45712" marB="45712"/>
                </a:tc>
                <a:extLst>
                  <a:ext uri="{0D108BD9-81ED-4DB2-BD59-A6C34878D82A}">
                    <a16:rowId xmlns:a16="http://schemas.microsoft.com/office/drawing/2014/main" val="10010"/>
                  </a:ext>
                </a:extLst>
              </a:tr>
            </a:tbl>
          </a:graphicData>
        </a:graphic>
      </p:graphicFrame>
      <p:graphicFrame>
        <p:nvGraphicFramePr>
          <p:cNvPr id="9" name="Content Placeholder 7">
            <a:extLst>
              <a:ext uri="{FF2B5EF4-FFF2-40B4-BE49-F238E27FC236}">
                <a16:creationId xmlns:a16="http://schemas.microsoft.com/office/drawing/2014/main" id="{4626D27A-E35F-081F-DFBA-4B048B5150E9}"/>
              </a:ext>
            </a:extLst>
          </p:cNvPr>
          <p:cNvGraphicFramePr>
            <a:graphicFrameLocks/>
          </p:cNvGraphicFramePr>
          <p:nvPr/>
        </p:nvGraphicFramePr>
        <p:xfrm>
          <a:off x="4648200" y="1215342"/>
          <a:ext cx="4038600" cy="4597400"/>
        </p:xfrm>
        <a:graphic>
          <a:graphicData uri="http://schemas.openxmlformats.org/drawingml/2006/table">
            <a:tbl>
              <a:tblPr firstRow="1" bandRow="1">
                <a:tableStyleId>{5C22544A-7EE6-4342-B048-85BDC9FD1C3A}</a:tableStyleId>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370840">
                <a:tc>
                  <a:txBody>
                    <a:bodyPr/>
                    <a:lstStyle/>
                    <a:p>
                      <a:r>
                        <a:rPr lang="en-CA" sz="1600" dirty="0"/>
                        <a:t>Domain</a:t>
                      </a:r>
                    </a:p>
                  </a:txBody>
                  <a:tcPr/>
                </a:tc>
                <a:tc>
                  <a:txBody>
                    <a:bodyPr/>
                    <a:lstStyle/>
                    <a:p>
                      <a:pPr algn="ctr"/>
                      <a:r>
                        <a:rPr lang="en-CA" sz="1400" dirty="0"/>
                        <a:t>Classifier </a:t>
                      </a:r>
                      <a:r>
                        <a:rPr lang="en-CA" sz="1400" dirty="0" err="1"/>
                        <a:t>fA</a:t>
                      </a:r>
                      <a:endParaRPr lang="en-CA" sz="1400" dirty="0"/>
                    </a:p>
                  </a:txBody>
                  <a:tcPr/>
                </a:tc>
                <a:tc>
                  <a:txBody>
                    <a:bodyPr/>
                    <a:lstStyle/>
                    <a:p>
                      <a:pPr algn="ctr"/>
                      <a:r>
                        <a:rPr lang="en-CA" sz="1400" dirty="0"/>
                        <a:t>Classifier </a:t>
                      </a:r>
                      <a:r>
                        <a:rPr lang="en-CA" sz="1400" dirty="0" err="1"/>
                        <a:t>fB</a:t>
                      </a:r>
                      <a:endParaRPr lang="en-CA" sz="1400" dirty="0"/>
                    </a:p>
                  </a:txBody>
                  <a:tcPr/>
                </a:tc>
                <a:tc>
                  <a:txBody>
                    <a:bodyPr/>
                    <a:lstStyle/>
                    <a:p>
                      <a:pPr algn="ctr"/>
                      <a:r>
                        <a:rPr lang="en-CA" sz="1400" dirty="0"/>
                        <a:t>Classifier </a:t>
                      </a:r>
                      <a:r>
                        <a:rPr lang="en-CA" sz="1400" dirty="0" err="1"/>
                        <a:t>fC</a:t>
                      </a:r>
                      <a:endParaRPr lang="en-CA" sz="1400" dirty="0"/>
                    </a:p>
                  </a:txBody>
                  <a:tcPr/>
                </a:tc>
                <a:extLst>
                  <a:ext uri="{0D108BD9-81ED-4DB2-BD59-A6C34878D82A}">
                    <a16:rowId xmlns:a16="http://schemas.microsoft.com/office/drawing/2014/main" val="10000"/>
                  </a:ext>
                </a:extLst>
              </a:tr>
              <a:tr h="370840">
                <a:tc>
                  <a:txBody>
                    <a:bodyPr/>
                    <a:lstStyle/>
                    <a:p>
                      <a:r>
                        <a:rPr lang="en-CA" dirty="0"/>
                        <a:t>1</a:t>
                      </a:r>
                    </a:p>
                  </a:txBody>
                  <a:tcPr/>
                </a:tc>
                <a:tc>
                  <a:txBody>
                    <a:bodyPr/>
                    <a:lstStyle/>
                    <a:p>
                      <a:r>
                        <a:rPr lang="en-CA" dirty="0"/>
                        <a:t>1</a:t>
                      </a:r>
                    </a:p>
                  </a:txBody>
                  <a:tcPr/>
                </a:tc>
                <a:tc>
                  <a:txBody>
                    <a:bodyPr/>
                    <a:lstStyle/>
                    <a:p>
                      <a:r>
                        <a:rPr lang="en-CA" dirty="0"/>
                        <a:t>3</a:t>
                      </a:r>
                    </a:p>
                  </a:txBody>
                  <a:tcPr/>
                </a:tc>
                <a:tc>
                  <a:txBody>
                    <a:bodyPr/>
                    <a:lstStyle/>
                    <a:p>
                      <a:r>
                        <a:rPr lang="en-CA" dirty="0"/>
                        <a:t>2</a:t>
                      </a:r>
                    </a:p>
                  </a:txBody>
                  <a:tcPr/>
                </a:tc>
                <a:extLst>
                  <a:ext uri="{0D108BD9-81ED-4DB2-BD59-A6C34878D82A}">
                    <a16:rowId xmlns:a16="http://schemas.microsoft.com/office/drawing/2014/main" val="10001"/>
                  </a:ext>
                </a:extLst>
              </a:tr>
              <a:tr h="370840">
                <a:tc>
                  <a:txBody>
                    <a:bodyPr/>
                    <a:lstStyle/>
                    <a:p>
                      <a:r>
                        <a:rPr lang="en-CA" dirty="0"/>
                        <a:t>2</a:t>
                      </a:r>
                    </a:p>
                  </a:txBody>
                  <a:tcPr/>
                </a:tc>
                <a:tc>
                  <a:txBody>
                    <a:bodyPr/>
                    <a:lstStyle/>
                    <a:p>
                      <a:r>
                        <a:rPr lang="en-CA" dirty="0"/>
                        <a:t>1.5</a:t>
                      </a:r>
                    </a:p>
                  </a:txBody>
                  <a:tcPr/>
                </a:tc>
                <a:tc>
                  <a:txBody>
                    <a:bodyPr/>
                    <a:lstStyle/>
                    <a:p>
                      <a:r>
                        <a:rPr lang="en-CA" dirty="0"/>
                        <a:t>3</a:t>
                      </a:r>
                    </a:p>
                  </a:txBody>
                  <a:tcPr/>
                </a:tc>
                <a:tc>
                  <a:txBody>
                    <a:bodyPr/>
                    <a:lstStyle/>
                    <a:p>
                      <a:r>
                        <a:rPr lang="en-CA" dirty="0"/>
                        <a:t>1.5</a:t>
                      </a:r>
                    </a:p>
                  </a:txBody>
                  <a:tcPr/>
                </a:tc>
                <a:extLst>
                  <a:ext uri="{0D108BD9-81ED-4DB2-BD59-A6C34878D82A}">
                    <a16:rowId xmlns:a16="http://schemas.microsoft.com/office/drawing/2014/main" val="10002"/>
                  </a:ext>
                </a:extLst>
              </a:tr>
              <a:tr h="370840">
                <a:tc>
                  <a:txBody>
                    <a:bodyPr/>
                    <a:lstStyle/>
                    <a:p>
                      <a:r>
                        <a:rPr lang="en-CA" dirty="0"/>
                        <a:t>3</a:t>
                      </a:r>
                    </a:p>
                  </a:txBody>
                  <a:tcPr/>
                </a:tc>
                <a:tc>
                  <a:txBody>
                    <a:bodyPr/>
                    <a:lstStyle/>
                    <a:p>
                      <a:r>
                        <a:rPr lang="en-CA" dirty="0"/>
                        <a:t>1</a:t>
                      </a:r>
                    </a:p>
                  </a:txBody>
                  <a:tcPr/>
                </a:tc>
                <a:tc>
                  <a:txBody>
                    <a:bodyPr/>
                    <a:lstStyle/>
                    <a:p>
                      <a:r>
                        <a:rPr lang="en-CA" dirty="0"/>
                        <a:t>3</a:t>
                      </a:r>
                    </a:p>
                  </a:txBody>
                  <a:tcPr/>
                </a:tc>
                <a:tc>
                  <a:txBody>
                    <a:bodyPr/>
                    <a:lstStyle/>
                    <a:p>
                      <a:r>
                        <a:rPr lang="en-CA" dirty="0"/>
                        <a:t>2</a:t>
                      </a:r>
                    </a:p>
                  </a:txBody>
                  <a:tcPr/>
                </a:tc>
                <a:extLst>
                  <a:ext uri="{0D108BD9-81ED-4DB2-BD59-A6C34878D82A}">
                    <a16:rowId xmlns:a16="http://schemas.microsoft.com/office/drawing/2014/main" val="10003"/>
                  </a:ext>
                </a:extLst>
              </a:tr>
              <a:tr h="370840">
                <a:tc>
                  <a:txBody>
                    <a:bodyPr/>
                    <a:lstStyle/>
                    <a:p>
                      <a:r>
                        <a:rPr lang="en-CA" dirty="0"/>
                        <a:t>4</a:t>
                      </a:r>
                    </a:p>
                  </a:txBody>
                  <a:tcPr/>
                </a:tc>
                <a:tc>
                  <a:txBody>
                    <a:bodyPr/>
                    <a:lstStyle/>
                    <a:p>
                      <a:r>
                        <a:rPr lang="en-CA" dirty="0"/>
                        <a:t>1</a:t>
                      </a:r>
                    </a:p>
                  </a:txBody>
                  <a:tcPr/>
                </a:tc>
                <a:tc>
                  <a:txBody>
                    <a:bodyPr/>
                    <a:lstStyle/>
                    <a:p>
                      <a:r>
                        <a:rPr lang="en-CA" dirty="0"/>
                        <a:t>3</a:t>
                      </a:r>
                    </a:p>
                  </a:txBody>
                  <a:tcPr/>
                </a:tc>
                <a:tc>
                  <a:txBody>
                    <a:bodyPr/>
                    <a:lstStyle/>
                    <a:p>
                      <a:r>
                        <a:rPr lang="en-CA" dirty="0"/>
                        <a:t>2</a:t>
                      </a:r>
                    </a:p>
                  </a:txBody>
                  <a:tcPr/>
                </a:tc>
                <a:extLst>
                  <a:ext uri="{0D108BD9-81ED-4DB2-BD59-A6C34878D82A}">
                    <a16:rowId xmlns:a16="http://schemas.microsoft.com/office/drawing/2014/main" val="10004"/>
                  </a:ext>
                </a:extLst>
              </a:tr>
              <a:tr h="370840">
                <a:tc>
                  <a:txBody>
                    <a:bodyPr/>
                    <a:lstStyle/>
                    <a:p>
                      <a:r>
                        <a:rPr lang="en-CA" dirty="0"/>
                        <a:t>5</a:t>
                      </a:r>
                    </a:p>
                  </a:txBody>
                  <a:tcPr/>
                </a:tc>
                <a:tc>
                  <a:txBody>
                    <a:bodyPr/>
                    <a:lstStyle/>
                    <a:p>
                      <a:r>
                        <a:rPr lang="en-CA" dirty="0"/>
                        <a:t>2</a:t>
                      </a:r>
                    </a:p>
                  </a:txBody>
                  <a:tcPr/>
                </a:tc>
                <a:tc>
                  <a:txBody>
                    <a:bodyPr/>
                    <a:lstStyle/>
                    <a:p>
                      <a:r>
                        <a:rPr lang="en-CA" dirty="0"/>
                        <a:t>3</a:t>
                      </a:r>
                    </a:p>
                  </a:txBody>
                  <a:tcPr/>
                </a:tc>
                <a:tc>
                  <a:txBody>
                    <a:bodyPr/>
                    <a:lstStyle/>
                    <a:p>
                      <a:r>
                        <a:rPr lang="en-CA" dirty="0"/>
                        <a:t>1</a:t>
                      </a:r>
                    </a:p>
                  </a:txBody>
                  <a:tcPr/>
                </a:tc>
                <a:extLst>
                  <a:ext uri="{0D108BD9-81ED-4DB2-BD59-A6C34878D82A}">
                    <a16:rowId xmlns:a16="http://schemas.microsoft.com/office/drawing/2014/main" val="10005"/>
                  </a:ext>
                </a:extLst>
              </a:tr>
              <a:tr h="370840">
                <a:tc>
                  <a:txBody>
                    <a:bodyPr/>
                    <a:lstStyle/>
                    <a:p>
                      <a:r>
                        <a:rPr lang="en-CA" dirty="0"/>
                        <a:t>6</a:t>
                      </a:r>
                    </a:p>
                  </a:txBody>
                  <a:tcPr/>
                </a:tc>
                <a:tc>
                  <a:txBody>
                    <a:bodyPr/>
                    <a:lstStyle/>
                    <a:p>
                      <a:r>
                        <a:rPr lang="en-CA" dirty="0"/>
                        <a:t>1</a:t>
                      </a:r>
                    </a:p>
                  </a:txBody>
                  <a:tcPr/>
                </a:tc>
                <a:tc>
                  <a:txBody>
                    <a:bodyPr/>
                    <a:lstStyle/>
                    <a:p>
                      <a:r>
                        <a:rPr lang="en-CA" dirty="0"/>
                        <a:t>3</a:t>
                      </a:r>
                    </a:p>
                  </a:txBody>
                  <a:tcPr/>
                </a:tc>
                <a:tc>
                  <a:txBody>
                    <a:bodyPr/>
                    <a:lstStyle/>
                    <a:p>
                      <a:r>
                        <a:rPr lang="en-CA" dirty="0"/>
                        <a:t>2</a:t>
                      </a:r>
                    </a:p>
                  </a:txBody>
                  <a:tcPr/>
                </a:tc>
                <a:extLst>
                  <a:ext uri="{0D108BD9-81ED-4DB2-BD59-A6C34878D82A}">
                    <a16:rowId xmlns:a16="http://schemas.microsoft.com/office/drawing/2014/main" val="10006"/>
                  </a:ext>
                </a:extLst>
              </a:tr>
              <a:tr h="370840">
                <a:tc>
                  <a:txBody>
                    <a:bodyPr/>
                    <a:lstStyle/>
                    <a:p>
                      <a:r>
                        <a:rPr lang="en-CA" dirty="0"/>
                        <a:t>7</a:t>
                      </a:r>
                    </a:p>
                  </a:txBody>
                  <a:tcPr/>
                </a:tc>
                <a:tc>
                  <a:txBody>
                    <a:bodyPr/>
                    <a:lstStyle/>
                    <a:p>
                      <a:r>
                        <a:rPr lang="en-CA" dirty="0"/>
                        <a:t>2</a:t>
                      </a:r>
                    </a:p>
                  </a:txBody>
                  <a:tcPr/>
                </a:tc>
                <a:tc>
                  <a:txBody>
                    <a:bodyPr/>
                    <a:lstStyle/>
                    <a:p>
                      <a:r>
                        <a:rPr lang="en-CA" dirty="0"/>
                        <a:t>3</a:t>
                      </a:r>
                    </a:p>
                  </a:txBody>
                  <a:tcPr/>
                </a:tc>
                <a:tc>
                  <a:txBody>
                    <a:bodyPr/>
                    <a:lstStyle/>
                    <a:p>
                      <a:r>
                        <a:rPr lang="en-CA" dirty="0"/>
                        <a:t>1</a:t>
                      </a:r>
                    </a:p>
                  </a:txBody>
                  <a:tcPr/>
                </a:tc>
                <a:extLst>
                  <a:ext uri="{0D108BD9-81ED-4DB2-BD59-A6C34878D82A}">
                    <a16:rowId xmlns:a16="http://schemas.microsoft.com/office/drawing/2014/main" val="10007"/>
                  </a:ext>
                </a:extLst>
              </a:tr>
              <a:tr h="370840">
                <a:tc>
                  <a:txBody>
                    <a:bodyPr/>
                    <a:lstStyle/>
                    <a:p>
                      <a:r>
                        <a:rPr lang="en-CA" dirty="0"/>
                        <a:t>8</a:t>
                      </a:r>
                    </a:p>
                  </a:txBody>
                  <a:tcPr/>
                </a:tc>
                <a:tc>
                  <a:txBody>
                    <a:bodyPr/>
                    <a:lstStyle/>
                    <a:p>
                      <a:r>
                        <a:rPr lang="en-CA" dirty="0"/>
                        <a:t>2</a:t>
                      </a:r>
                    </a:p>
                  </a:txBody>
                  <a:tcPr/>
                </a:tc>
                <a:tc>
                  <a:txBody>
                    <a:bodyPr/>
                    <a:lstStyle/>
                    <a:p>
                      <a:r>
                        <a:rPr lang="en-CA" dirty="0"/>
                        <a:t>3</a:t>
                      </a:r>
                    </a:p>
                  </a:txBody>
                  <a:tcPr/>
                </a:tc>
                <a:tc>
                  <a:txBody>
                    <a:bodyPr/>
                    <a:lstStyle/>
                    <a:p>
                      <a:r>
                        <a:rPr lang="en-CA" dirty="0"/>
                        <a:t>1</a:t>
                      </a:r>
                    </a:p>
                  </a:txBody>
                  <a:tcPr/>
                </a:tc>
                <a:extLst>
                  <a:ext uri="{0D108BD9-81ED-4DB2-BD59-A6C34878D82A}">
                    <a16:rowId xmlns:a16="http://schemas.microsoft.com/office/drawing/2014/main" val="10008"/>
                  </a:ext>
                </a:extLst>
              </a:tr>
              <a:tr h="370840">
                <a:tc>
                  <a:txBody>
                    <a:bodyPr/>
                    <a:lstStyle/>
                    <a:p>
                      <a:r>
                        <a:rPr lang="en-CA" dirty="0"/>
                        <a:t>9</a:t>
                      </a:r>
                    </a:p>
                  </a:txBody>
                  <a:tcPr/>
                </a:tc>
                <a:tc>
                  <a:txBody>
                    <a:bodyPr/>
                    <a:lstStyle/>
                    <a:p>
                      <a:r>
                        <a:rPr lang="en-CA" dirty="0"/>
                        <a:t>2</a:t>
                      </a:r>
                    </a:p>
                  </a:txBody>
                  <a:tcPr/>
                </a:tc>
                <a:tc>
                  <a:txBody>
                    <a:bodyPr/>
                    <a:lstStyle/>
                    <a:p>
                      <a:r>
                        <a:rPr lang="en-CA" dirty="0"/>
                        <a:t>3</a:t>
                      </a:r>
                    </a:p>
                  </a:txBody>
                  <a:tcPr/>
                </a:tc>
                <a:tc>
                  <a:txBody>
                    <a:bodyPr/>
                    <a:lstStyle/>
                    <a:p>
                      <a:r>
                        <a:rPr lang="en-CA" dirty="0"/>
                        <a:t>1</a:t>
                      </a:r>
                    </a:p>
                  </a:txBody>
                  <a:tcPr/>
                </a:tc>
                <a:extLst>
                  <a:ext uri="{0D108BD9-81ED-4DB2-BD59-A6C34878D82A}">
                    <a16:rowId xmlns:a16="http://schemas.microsoft.com/office/drawing/2014/main" val="10009"/>
                  </a:ext>
                </a:extLst>
              </a:tr>
              <a:tr h="370840">
                <a:tc>
                  <a:txBody>
                    <a:bodyPr/>
                    <a:lstStyle/>
                    <a:p>
                      <a:r>
                        <a:rPr lang="en-CA" dirty="0"/>
                        <a:t>10</a:t>
                      </a:r>
                    </a:p>
                  </a:txBody>
                  <a:tcPr/>
                </a:tc>
                <a:tc>
                  <a:txBody>
                    <a:bodyPr/>
                    <a:lstStyle/>
                    <a:p>
                      <a:r>
                        <a:rPr lang="en-CA" dirty="0"/>
                        <a:t>2</a:t>
                      </a:r>
                    </a:p>
                  </a:txBody>
                  <a:tcPr/>
                </a:tc>
                <a:tc>
                  <a:txBody>
                    <a:bodyPr/>
                    <a:lstStyle/>
                    <a:p>
                      <a:r>
                        <a:rPr lang="en-CA" dirty="0"/>
                        <a:t>3</a:t>
                      </a:r>
                    </a:p>
                  </a:txBody>
                  <a:tcPr/>
                </a:tc>
                <a:tc>
                  <a:txBody>
                    <a:bodyPr/>
                    <a:lstStyle/>
                    <a:p>
                      <a:r>
                        <a:rPr lang="en-CA" dirty="0"/>
                        <a:t>1</a:t>
                      </a:r>
                    </a:p>
                  </a:txBody>
                  <a:tcPr/>
                </a:tc>
                <a:extLst>
                  <a:ext uri="{0D108BD9-81ED-4DB2-BD59-A6C34878D82A}">
                    <a16:rowId xmlns:a16="http://schemas.microsoft.com/office/drawing/2014/main" val="10010"/>
                  </a:ext>
                </a:extLst>
              </a:tr>
              <a:tr h="370840">
                <a:tc>
                  <a:txBody>
                    <a:bodyPr/>
                    <a:lstStyle/>
                    <a:p>
                      <a:r>
                        <a:rPr lang="en-CA" dirty="0"/>
                        <a:t>R </a:t>
                      </a:r>
                      <a:r>
                        <a:rPr lang="en-CA" baseline="-25000" dirty="0"/>
                        <a:t>.j</a:t>
                      </a:r>
                    </a:p>
                  </a:txBody>
                  <a:tcPr/>
                </a:tc>
                <a:tc>
                  <a:txBody>
                    <a:bodyPr/>
                    <a:lstStyle/>
                    <a:p>
                      <a:r>
                        <a:rPr lang="en-CA" dirty="0"/>
                        <a:t>15.5</a:t>
                      </a:r>
                    </a:p>
                  </a:txBody>
                  <a:tcPr/>
                </a:tc>
                <a:tc>
                  <a:txBody>
                    <a:bodyPr/>
                    <a:lstStyle/>
                    <a:p>
                      <a:r>
                        <a:rPr lang="en-CA" dirty="0"/>
                        <a:t>30</a:t>
                      </a:r>
                    </a:p>
                  </a:txBody>
                  <a:tcPr/>
                </a:tc>
                <a:tc>
                  <a:txBody>
                    <a:bodyPr/>
                    <a:lstStyle/>
                    <a:p>
                      <a:r>
                        <a:rPr lang="en-CA" dirty="0"/>
                        <a:t>14.5</a:t>
                      </a:r>
                    </a:p>
                  </a:txBody>
                  <a:tcPr/>
                </a:tc>
                <a:extLst>
                  <a:ext uri="{0D108BD9-81ED-4DB2-BD59-A6C34878D82A}">
                    <a16:rowId xmlns:a16="http://schemas.microsoft.com/office/drawing/2014/main" val="10011"/>
                  </a:ext>
                </a:extLst>
              </a:tr>
            </a:tbl>
          </a:graphicData>
        </a:graphic>
      </p:graphicFrame>
      <p:sp>
        <p:nvSpPr>
          <p:cNvPr id="13" name="TextBox 12">
            <a:extLst>
              <a:ext uri="{FF2B5EF4-FFF2-40B4-BE49-F238E27FC236}">
                <a16:creationId xmlns:a16="http://schemas.microsoft.com/office/drawing/2014/main" id="{9AE854F2-0AB6-AB73-CE6F-DE807EF5C448}"/>
              </a:ext>
            </a:extLst>
          </p:cNvPr>
          <p:cNvSpPr txBox="1">
            <a:spLocks noRot="1" noChangeAspect="1" noMove="1" noResize="1" noEditPoints="1" noAdjustHandles="1" noChangeArrowheads="1" noChangeShapeType="1" noTextEdit="1"/>
          </p:cNvSpPr>
          <p:nvPr/>
        </p:nvSpPr>
        <p:spPr>
          <a:xfrm>
            <a:off x="251519" y="6043068"/>
            <a:ext cx="8824852" cy="798232"/>
          </a:xfrm>
          <a:prstGeom prst="rect">
            <a:avLst/>
          </a:prstGeom>
          <a:blipFill rotWithShape="1">
            <a:blip r:embed="rId2"/>
            <a:stretch>
              <a:fillRect l="-552" t="-48092" r="-345" b="-39695"/>
            </a:stretch>
          </a:blipFill>
        </p:spPr>
        <p:txBody>
          <a:bodyPr/>
          <a:lstStyle/>
          <a:p>
            <a:pPr>
              <a:defRPr/>
            </a:pPr>
            <a:r>
              <a:rPr lang="en-CA">
                <a:noFill/>
              </a:rPr>
              <a:t> </a:t>
            </a:r>
          </a:p>
        </p:txBody>
      </p:sp>
    </p:spTree>
    <p:extLst>
      <p:ext uri="{BB962C8B-B14F-4D97-AF65-F5344CB8AC3E}">
        <p14:creationId xmlns:p14="http://schemas.microsoft.com/office/powerpoint/2010/main" val="2465231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0ED296-931B-29B5-663F-0F16DB846F3F}"/>
              </a:ext>
            </a:extLst>
          </p:cNvPr>
          <p:cNvSpPr>
            <a:spLocks noGrp="1"/>
          </p:cNvSpPr>
          <p:nvPr>
            <p:ph type="title"/>
          </p:nvPr>
        </p:nvSpPr>
        <p:spPr>
          <a:xfrm>
            <a:off x="457200" y="74133"/>
            <a:ext cx="8229600" cy="1143000"/>
          </a:xfrm>
        </p:spPr>
        <p:txBody>
          <a:bodyPr/>
          <a:lstStyle/>
          <a:p>
            <a:r>
              <a:rPr lang="en-US" dirty="0"/>
              <a:t>Multiple Classifiers/Multiple Domains: Frequentist, non-parametric statistics: </a:t>
            </a:r>
            <a:r>
              <a:rPr lang="en-US" dirty="0" err="1"/>
              <a:t>Nemenyi’s</a:t>
            </a:r>
            <a:r>
              <a:rPr lang="en-US" dirty="0"/>
              <a:t> test </a:t>
            </a:r>
          </a:p>
        </p:txBody>
      </p:sp>
      <p:sp>
        <p:nvSpPr>
          <p:cNvPr id="4" name="Date Placeholder 3">
            <a:extLst>
              <a:ext uri="{FF2B5EF4-FFF2-40B4-BE49-F238E27FC236}">
                <a16:creationId xmlns:a16="http://schemas.microsoft.com/office/drawing/2014/main" id="{E16E2AB2-8C71-85EF-E0FF-4D17E2A21315}"/>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AB3FA951-E6B5-BCB8-8CBE-FF9BF12989F0}"/>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D1DF0737-F44C-FF54-5366-D520B0E1B166}"/>
              </a:ext>
            </a:extLst>
          </p:cNvPr>
          <p:cNvSpPr>
            <a:spLocks noGrp="1"/>
          </p:cNvSpPr>
          <p:nvPr>
            <p:ph type="sldNum" sz="quarter" idx="12"/>
          </p:nvPr>
        </p:nvSpPr>
        <p:spPr/>
        <p:txBody>
          <a:bodyPr/>
          <a:lstStyle/>
          <a:p>
            <a:fld id="{0F9E59AD-4094-455D-83E1-70C030773ECA}" type="slidenum">
              <a:rPr lang="en-US" smtClean="0"/>
              <a:pPr/>
              <a:t>43</a:t>
            </a:fld>
            <a:endParaRPr lang="en-US" dirty="0"/>
          </a:p>
        </p:txBody>
      </p:sp>
      <p:pic>
        <p:nvPicPr>
          <p:cNvPr id="9" name="Content Placeholder 5">
            <a:extLst>
              <a:ext uri="{FF2B5EF4-FFF2-40B4-BE49-F238E27FC236}">
                <a16:creationId xmlns:a16="http://schemas.microsoft.com/office/drawing/2014/main" id="{A7F4DDF3-7502-96A5-4DDF-3F45F35C6DDE}"/>
              </a:ext>
            </a:extLst>
          </p:cNvPr>
          <p:cNvPicPr>
            <a:picLocks noGrp="1" noChangeAspect="1"/>
          </p:cNvPicPr>
          <p:nvPr>
            <p:ph idx="1"/>
          </p:nvPr>
        </p:nvPicPr>
        <p:blipFill>
          <a:blip r:embed="rId2"/>
          <a:stretch>
            <a:fillRect/>
          </a:stretch>
        </p:blipFill>
        <p:spPr>
          <a:xfrm>
            <a:off x="2282847" y="1790846"/>
            <a:ext cx="5969902" cy="4505323"/>
          </a:xfrm>
        </p:spPr>
      </p:pic>
    </p:spTree>
    <p:extLst>
      <p:ext uri="{BB962C8B-B14F-4D97-AF65-F5344CB8AC3E}">
        <p14:creationId xmlns:p14="http://schemas.microsoft.com/office/powerpoint/2010/main" val="2274261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1D2CF-BC3B-C159-5C6A-BCCECADD6B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AB86-F8C5-9D91-8659-320677E96C13}"/>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F0604A84-2971-DE12-A988-F2469C28F42C}"/>
              </a:ext>
            </a:extLst>
          </p:cNvPr>
          <p:cNvSpPr>
            <a:spLocks noGrp="1"/>
          </p:cNvSpPr>
          <p:nvPr>
            <p:ph idx="1"/>
          </p:nvPr>
        </p:nvSpPr>
        <p:spPr>
          <a:xfrm>
            <a:off x="353028" y="1326879"/>
            <a:ext cx="8229600" cy="4389437"/>
          </a:xfrm>
        </p:spPr>
        <p:txBody>
          <a:bodyPr/>
          <a:lstStyle/>
          <a:p>
            <a:r>
              <a:rPr lang="en-US" dirty="0"/>
              <a:t>Familiarize yourself with all the statistical methods available for the specific settings of your task.</a:t>
            </a:r>
          </a:p>
          <a:p>
            <a:r>
              <a:rPr lang="en-US" dirty="0"/>
              <a:t>Match the settings with the most appropriate methods. </a:t>
            </a:r>
          </a:p>
          <a:p>
            <a:r>
              <a:rPr lang="en-US" dirty="0"/>
              <a:t>Ensure that your choice does not violate any constraints and that if it does, you fully understand the consequences of that violation.</a:t>
            </a:r>
          </a:p>
          <a:p>
            <a:r>
              <a:rPr lang="en-US" dirty="0"/>
              <a:t>Ensure that you understand the limitations of the statistical methods you selected so as not to make exaggerated claims.</a:t>
            </a:r>
          </a:p>
          <a:p>
            <a:endParaRPr lang="en-US" dirty="0"/>
          </a:p>
        </p:txBody>
      </p:sp>
      <p:sp>
        <p:nvSpPr>
          <p:cNvPr id="4" name="Date Placeholder 3">
            <a:extLst>
              <a:ext uri="{FF2B5EF4-FFF2-40B4-BE49-F238E27FC236}">
                <a16:creationId xmlns:a16="http://schemas.microsoft.com/office/drawing/2014/main" id="{01E95BE1-599E-594F-CF83-6F97D4FFA785}"/>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DEC2F4B0-818B-9CF4-6E73-AF33FACEE81B}"/>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E5D3A73D-5CE9-8BC7-CA4B-BB36B82B2899}"/>
              </a:ext>
            </a:extLst>
          </p:cNvPr>
          <p:cNvSpPr>
            <a:spLocks noGrp="1"/>
          </p:cNvSpPr>
          <p:nvPr>
            <p:ph type="sldNum" sz="quarter" idx="12"/>
          </p:nvPr>
        </p:nvSpPr>
        <p:spPr/>
        <p:txBody>
          <a:bodyPr/>
          <a:lstStyle/>
          <a:p>
            <a:fld id="{0F9E59AD-4094-455D-83E1-70C030773ECA}" type="slidenum">
              <a:rPr lang="en-US" smtClean="0"/>
              <a:pPr/>
              <a:t>44</a:t>
            </a:fld>
            <a:endParaRPr lang="en-US" dirty="0"/>
          </a:p>
        </p:txBody>
      </p:sp>
    </p:spTree>
    <p:extLst>
      <p:ext uri="{BB962C8B-B14F-4D97-AF65-F5344CB8AC3E}">
        <p14:creationId xmlns:p14="http://schemas.microsoft.com/office/powerpoint/2010/main" val="2819555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48A10-9C79-7F34-4D64-3AD2B645163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BE6574B-A11A-5466-8D18-4E7A042A3ECB}"/>
              </a:ext>
            </a:extLst>
          </p:cNvPr>
          <p:cNvSpPr>
            <a:spLocks noGrp="1"/>
          </p:cNvSpPr>
          <p:nvPr>
            <p:ph type="ctrTitle"/>
          </p:nvPr>
        </p:nvSpPr>
        <p:spPr/>
        <p:txBody>
          <a:bodyPr>
            <a:normAutofit/>
          </a:bodyPr>
          <a:lstStyle/>
          <a:p>
            <a:r>
              <a:rPr lang="en-US" dirty="0"/>
              <a:t>Machine learning settings other than classification</a:t>
            </a:r>
          </a:p>
        </p:txBody>
      </p:sp>
      <p:sp>
        <p:nvSpPr>
          <p:cNvPr id="8" name="Subtitle 7">
            <a:extLst>
              <a:ext uri="{FF2B5EF4-FFF2-40B4-BE49-F238E27FC236}">
                <a16:creationId xmlns:a16="http://schemas.microsoft.com/office/drawing/2014/main" id="{68A8213C-7162-2AA0-DC2F-7105A6D80608}"/>
              </a:ext>
            </a:extLst>
          </p:cNvPr>
          <p:cNvSpPr>
            <a:spLocks noGrp="1"/>
          </p:cNvSpPr>
          <p:nvPr>
            <p:ph type="subTitle" idx="1"/>
          </p:nvPr>
        </p:nvSpPr>
        <p:spPr/>
        <p:txBody>
          <a:bodyPr/>
          <a:lstStyle/>
          <a:p>
            <a:r>
              <a:rPr lang="en-US" dirty="0"/>
              <a:t>Settings related to classification </a:t>
            </a:r>
          </a:p>
        </p:txBody>
      </p:sp>
    </p:spTree>
    <p:extLst>
      <p:ext uri="{BB962C8B-B14F-4D97-AF65-F5344CB8AC3E}">
        <p14:creationId xmlns:p14="http://schemas.microsoft.com/office/powerpoint/2010/main" val="561934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C24B0-940B-FAA2-B97F-67142642AB4D}"/>
              </a:ext>
            </a:extLst>
          </p:cNvPr>
          <p:cNvSpPr>
            <a:spLocks noGrp="1"/>
          </p:cNvSpPr>
          <p:nvPr>
            <p:ph type="title"/>
          </p:nvPr>
        </p:nvSpPr>
        <p:spPr/>
        <p:txBody>
          <a:bodyPr/>
          <a:lstStyle/>
          <a:p>
            <a:r>
              <a:rPr lang="en-US" dirty="0"/>
              <a:t>Overview of supervised settings other than classification</a:t>
            </a:r>
          </a:p>
        </p:txBody>
      </p:sp>
      <p:pic>
        <p:nvPicPr>
          <p:cNvPr id="8" name="Content Placeholder 7">
            <a:extLst>
              <a:ext uri="{FF2B5EF4-FFF2-40B4-BE49-F238E27FC236}">
                <a16:creationId xmlns:a16="http://schemas.microsoft.com/office/drawing/2014/main" id="{19A7975B-DF27-D94C-695C-38F9CECD7E78}"/>
              </a:ext>
            </a:extLst>
          </p:cNvPr>
          <p:cNvPicPr>
            <a:picLocks noGrp="1" noChangeAspect="1"/>
          </p:cNvPicPr>
          <p:nvPr>
            <p:ph idx="1"/>
          </p:nvPr>
        </p:nvPicPr>
        <p:blipFill>
          <a:blip r:embed="rId2"/>
          <a:stretch>
            <a:fillRect/>
          </a:stretch>
        </p:blipFill>
        <p:spPr>
          <a:xfrm>
            <a:off x="179407" y="1840841"/>
            <a:ext cx="8785185" cy="3176317"/>
          </a:xfrm>
        </p:spPr>
      </p:pic>
      <p:sp>
        <p:nvSpPr>
          <p:cNvPr id="4" name="Date Placeholder 3">
            <a:extLst>
              <a:ext uri="{FF2B5EF4-FFF2-40B4-BE49-F238E27FC236}">
                <a16:creationId xmlns:a16="http://schemas.microsoft.com/office/drawing/2014/main" id="{86AF3FFC-762E-0D2B-40D5-96D494850906}"/>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EFA97887-1013-1872-CACB-2D35C56BC277}"/>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5F51B472-1B7C-3B7E-2258-51E46114A805}"/>
              </a:ext>
            </a:extLst>
          </p:cNvPr>
          <p:cNvSpPr>
            <a:spLocks noGrp="1"/>
          </p:cNvSpPr>
          <p:nvPr>
            <p:ph type="sldNum" sz="quarter" idx="12"/>
          </p:nvPr>
        </p:nvSpPr>
        <p:spPr/>
        <p:txBody>
          <a:bodyPr/>
          <a:lstStyle/>
          <a:p>
            <a:fld id="{0F9E59AD-4094-455D-83E1-70C030773ECA}" type="slidenum">
              <a:rPr lang="en-US" smtClean="0"/>
              <a:pPr/>
              <a:t>46</a:t>
            </a:fld>
            <a:endParaRPr lang="en-US" dirty="0"/>
          </a:p>
        </p:txBody>
      </p:sp>
    </p:spTree>
    <p:extLst>
      <p:ext uri="{BB962C8B-B14F-4D97-AF65-F5344CB8AC3E}">
        <p14:creationId xmlns:p14="http://schemas.microsoft.com/office/powerpoint/2010/main" val="111398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DCD1-8ED2-32BC-6260-7A495466A91F}"/>
              </a:ext>
            </a:extLst>
          </p:cNvPr>
          <p:cNvSpPr>
            <a:spLocks noGrp="1"/>
          </p:cNvSpPr>
          <p:nvPr>
            <p:ph type="title"/>
          </p:nvPr>
        </p:nvSpPr>
        <p:spPr/>
        <p:txBody>
          <a:bodyPr/>
          <a:lstStyle/>
          <a:p>
            <a:r>
              <a:rPr lang="en-US" dirty="0"/>
              <a:t>Some examples: Regression I</a:t>
            </a:r>
          </a:p>
        </p:txBody>
      </p:sp>
      <p:sp>
        <p:nvSpPr>
          <p:cNvPr id="4" name="Date Placeholder 3">
            <a:extLst>
              <a:ext uri="{FF2B5EF4-FFF2-40B4-BE49-F238E27FC236}">
                <a16:creationId xmlns:a16="http://schemas.microsoft.com/office/drawing/2014/main" id="{67DD1103-D307-B249-3473-E74DA0E3B1E5}"/>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3994E9D6-685B-921E-2632-7796BC9C4825}"/>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F82CEA5B-01EB-3B95-1BBD-756ED07A5911}"/>
              </a:ext>
            </a:extLst>
          </p:cNvPr>
          <p:cNvSpPr>
            <a:spLocks noGrp="1"/>
          </p:cNvSpPr>
          <p:nvPr>
            <p:ph type="sldNum" sz="quarter" idx="12"/>
          </p:nvPr>
        </p:nvSpPr>
        <p:spPr/>
        <p:txBody>
          <a:bodyPr/>
          <a:lstStyle/>
          <a:p>
            <a:fld id="{0F9E59AD-4094-455D-83E1-70C030773ECA}" type="slidenum">
              <a:rPr lang="en-US" smtClean="0"/>
              <a:pPr/>
              <a:t>47</a:t>
            </a:fld>
            <a:endParaRPr lang="en-US" dirty="0"/>
          </a:p>
        </p:txBody>
      </p:sp>
      <p:pic>
        <p:nvPicPr>
          <p:cNvPr id="8" name="Picture 7">
            <a:extLst>
              <a:ext uri="{FF2B5EF4-FFF2-40B4-BE49-F238E27FC236}">
                <a16:creationId xmlns:a16="http://schemas.microsoft.com/office/drawing/2014/main" id="{699073A9-1EC0-8D37-AF7B-F9F9CD3E1B7D}"/>
              </a:ext>
            </a:extLst>
          </p:cNvPr>
          <p:cNvPicPr>
            <a:picLocks noChangeAspect="1"/>
          </p:cNvPicPr>
          <p:nvPr/>
        </p:nvPicPr>
        <p:blipFill>
          <a:blip r:embed="rId2"/>
          <a:stretch>
            <a:fillRect/>
          </a:stretch>
        </p:blipFill>
        <p:spPr>
          <a:xfrm>
            <a:off x="279597" y="1180618"/>
            <a:ext cx="5808686" cy="1143000"/>
          </a:xfrm>
          <a:prstGeom prst="rect">
            <a:avLst/>
          </a:prstGeom>
        </p:spPr>
      </p:pic>
      <p:pic>
        <p:nvPicPr>
          <p:cNvPr id="10" name="Picture 9">
            <a:extLst>
              <a:ext uri="{FF2B5EF4-FFF2-40B4-BE49-F238E27FC236}">
                <a16:creationId xmlns:a16="http://schemas.microsoft.com/office/drawing/2014/main" id="{4EC13BEB-1E6A-625B-54B0-983F13489216}"/>
              </a:ext>
            </a:extLst>
          </p:cNvPr>
          <p:cNvPicPr>
            <a:picLocks noChangeAspect="1"/>
          </p:cNvPicPr>
          <p:nvPr/>
        </p:nvPicPr>
        <p:blipFill>
          <a:blip r:embed="rId3"/>
          <a:stretch>
            <a:fillRect/>
          </a:stretch>
        </p:blipFill>
        <p:spPr>
          <a:xfrm>
            <a:off x="2754774" y="2471195"/>
            <a:ext cx="6268067" cy="1229810"/>
          </a:xfrm>
          <a:prstGeom prst="rect">
            <a:avLst/>
          </a:prstGeom>
        </p:spPr>
      </p:pic>
      <p:pic>
        <p:nvPicPr>
          <p:cNvPr id="12" name="Picture 11">
            <a:extLst>
              <a:ext uri="{FF2B5EF4-FFF2-40B4-BE49-F238E27FC236}">
                <a16:creationId xmlns:a16="http://schemas.microsoft.com/office/drawing/2014/main" id="{10E06956-BDB7-9BAE-0660-817AC5FFB72A}"/>
              </a:ext>
            </a:extLst>
          </p:cNvPr>
          <p:cNvPicPr>
            <a:picLocks noChangeAspect="1"/>
          </p:cNvPicPr>
          <p:nvPr/>
        </p:nvPicPr>
        <p:blipFill>
          <a:blip r:embed="rId4"/>
          <a:stretch>
            <a:fillRect/>
          </a:stretch>
        </p:blipFill>
        <p:spPr>
          <a:xfrm>
            <a:off x="279597" y="3848582"/>
            <a:ext cx="6819479" cy="1101608"/>
          </a:xfrm>
          <a:prstGeom prst="rect">
            <a:avLst/>
          </a:prstGeom>
        </p:spPr>
      </p:pic>
      <p:pic>
        <p:nvPicPr>
          <p:cNvPr id="14" name="Picture 13">
            <a:extLst>
              <a:ext uri="{FF2B5EF4-FFF2-40B4-BE49-F238E27FC236}">
                <a16:creationId xmlns:a16="http://schemas.microsoft.com/office/drawing/2014/main" id="{BD49CA97-FD26-5F9D-2111-0D3774D01B24}"/>
              </a:ext>
            </a:extLst>
          </p:cNvPr>
          <p:cNvPicPr>
            <a:picLocks noChangeAspect="1"/>
          </p:cNvPicPr>
          <p:nvPr/>
        </p:nvPicPr>
        <p:blipFill>
          <a:blip r:embed="rId5"/>
          <a:stretch>
            <a:fillRect/>
          </a:stretch>
        </p:blipFill>
        <p:spPr>
          <a:xfrm>
            <a:off x="1476995" y="5230158"/>
            <a:ext cx="7545846" cy="939147"/>
          </a:xfrm>
          <a:prstGeom prst="rect">
            <a:avLst/>
          </a:prstGeom>
        </p:spPr>
      </p:pic>
    </p:spTree>
    <p:extLst>
      <p:ext uri="{BB962C8B-B14F-4D97-AF65-F5344CB8AC3E}">
        <p14:creationId xmlns:p14="http://schemas.microsoft.com/office/powerpoint/2010/main" val="1659931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FACD-E2C8-1642-F692-9457E2C6D951}"/>
              </a:ext>
            </a:extLst>
          </p:cNvPr>
          <p:cNvSpPr>
            <a:spLocks noGrp="1"/>
          </p:cNvSpPr>
          <p:nvPr>
            <p:ph type="title"/>
          </p:nvPr>
        </p:nvSpPr>
        <p:spPr/>
        <p:txBody>
          <a:bodyPr/>
          <a:lstStyle/>
          <a:p>
            <a:r>
              <a:rPr lang="en-US" dirty="0"/>
              <a:t>Some examples: Regression II</a:t>
            </a:r>
          </a:p>
        </p:txBody>
      </p:sp>
      <p:sp>
        <p:nvSpPr>
          <p:cNvPr id="4" name="Date Placeholder 3">
            <a:extLst>
              <a:ext uri="{FF2B5EF4-FFF2-40B4-BE49-F238E27FC236}">
                <a16:creationId xmlns:a16="http://schemas.microsoft.com/office/drawing/2014/main" id="{9C74DDB9-6A61-9DA9-0F31-EBCAF05230BB}"/>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1BE296A6-5ED7-8339-B3A5-41BC4622CBFA}"/>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D8DA018B-24B0-1014-3817-AE15D898F16C}"/>
              </a:ext>
            </a:extLst>
          </p:cNvPr>
          <p:cNvSpPr>
            <a:spLocks noGrp="1"/>
          </p:cNvSpPr>
          <p:nvPr>
            <p:ph type="sldNum" sz="quarter" idx="12"/>
          </p:nvPr>
        </p:nvSpPr>
        <p:spPr/>
        <p:txBody>
          <a:bodyPr/>
          <a:lstStyle/>
          <a:p>
            <a:fld id="{0F9E59AD-4094-455D-83E1-70C030773ECA}" type="slidenum">
              <a:rPr lang="en-US" smtClean="0"/>
              <a:pPr/>
              <a:t>48</a:t>
            </a:fld>
            <a:endParaRPr lang="en-US" dirty="0"/>
          </a:p>
        </p:txBody>
      </p:sp>
      <p:pic>
        <p:nvPicPr>
          <p:cNvPr id="8" name="Picture 7">
            <a:extLst>
              <a:ext uri="{FF2B5EF4-FFF2-40B4-BE49-F238E27FC236}">
                <a16:creationId xmlns:a16="http://schemas.microsoft.com/office/drawing/2014/main" id="{06E74D20-A16A-D99D-DF04-B5B0F8D70D9B}"/>
              </a:ext>
            </a:extLst>
          </p:cNvPr>
          <p:cNvPicPr>
            <a:picLocks noChangeAspect="1"/>
          </p:cNvPicPr>
          <p:nvPr/>
        </p:nvPicPr>
        <p:blipFill>
          <a:blip r:embed="rId2"/>
          <a:stretch>
            <a:fillRect/>
          </a:stretch>
        </p:blipFill>
        <p:spPr>
          <a:xfrm>
            <a:off x="162241" y="1342240"/>
            <a:ext cx="8819518" cy="2086760"/>
          </a:xfrm>
          <a:prstGeom prst="rect">
            <a:avLst/>
          </a:prstGeom>
        </p:spPr>
      </p:pic>
      <p:pic>
        <p:nvPicPr>
          <p:cNvPr id="10" name="Picture 9">
            <a:extLst>
              <a:ext uri="{FF2B5EF4-FFF2-40B4-BE49-F238E27FC236}">
                <a16:creationId xmlns:a16="http://schemas.microsoft.com/office/drawing/2014/main" id="{001AAFC5-9447-4143-6CB9-170B63E69C50}"/>
              </a:ext>
            </a:extLst>
          </p:cNvPr>
          <p:cNvPicPr>
            <a:picLocks noChangeAspect="1"/>
          </p:cNvPicPr>
          <p:nvPr/>
        </p:nvPicPr>
        <p:blipFill>
          <a:blip r:embed="rId3"/>
          <a:stretch>
            <a:fillRect/>
          </a:stretch>
        </p:blipFill>
        <p:spPr>
          <a:xfrm>
            <a:off x="1341649" y="3866920"/>
            <a:ext cx="6460702" cy="2086759"/>
          </a:xfrm>
          <a:prstGeom prst="rect">
            <a:avLst/>
          </a:prstGeom>
        </p:spPr>
      </p:pic>
    </p:spTree>
    <p:extLst>
      <p:ext uri="{BB962C8B-B14F-4D97-AF65-F5344CB8AC3E}">
        <p14:creationId xmlns:p14="http://schemas.microsoft.com/office/powerpoint/2010/main" val="3717145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489C-AA16-F8DB-C540-D9316CB196B3}"/>
              </a:ext>
            </a:extLst>
          </p:cNvPr>
          <p:cNvSpPr>
            <a:spLocks noGrp="1"/>
          </p:cNvSpPr>
          <p:nvPr>
            <p:ph type="title"/>
          </p:nvPr>
        </p:nvSpPr>
        <p:spPr/>
        <p:txBody>
          <a:bodyPr/>
          <a:lstStyle/>
          <a:p>
            <a:r>
              <a:rPr lang="en-US" dirty="0"/>
              <a:t>Some examples: multi-label classification I</a:t>
            </a:r>
          </a:p>
        </p:txBody>
      </p:sp>
      <p:sp>
        <p:nvSpPr>
          <p:cNvPr id="3" name="Content Placeholder 2">
            <a:extLst>
              <a:ext uri="{FF2B5EF4-FFF2-40B4-BE49-F238E27FC236}">
                <a16:creationId xmlns:a16="http://schemas.microsoft.com/office/drawing/2014/main" id="{01850424-C8CC-355D-BC1B-FD8192144665}"/>
              </a:ext>
            </a:extLst>
          </p:cNvPr>
          <p:cNvSpPr>
            <a:spLocks noGrp="1"/>
          </p:cNvSpPr>
          <p:nvPr>
            <p:ph idx="1"/>
          </p:nvPr>
        </p:nvSpPr>
        <p:spPr>
          <a:xfrm>
            <a:off x="457200" y="1234281"/>
            <a:ext cx="8618616" cy="4425739"/>
          </a:xfrm>
        </p:spPr>
        <p:txBody>
          <a:bodyPr/>
          <a:lstStyle/>
          <a:p>
            <a:pPr marL="0" indent="0">
              <a:buNone/>
            </a:pPr>
            <a:endParaRPr lang="en-US" dirty="0"/>
          </a:p>
          <a:p>
            <a:pPr algn="l"/>
            <a:endParaRPr lang="en-US" sz="1800" b="0" i="0" u="none" strike="noStrike" baseline="0" dirty="0">
              <a:latin typeface="LMRoman12-Regular"/>
            </a:endParaRPr>
          </a:p>
          <a:p>
            <a:pPr algn="l"/>
            <a:endParaRPr lang="en-US" sz="1800" dirty="0">
              <a:latin typeface="LMRoman12-Regular"/>
            </a:endParaRPr>
          </a:p>
          <a:p>
            <a:pPr algn="l"/>
            <a:endParaRPr lang="en-US" sz="1800" b="0" i="0" u="none" strike="noStrike" baseline="0" dirty="0">
              <a:latin typeface="LMRoman12-Regular"/>
            </a:endParaRPr>
          </a:p>
          <a:p>
            <a:pPr algn="l"/>
            <a:endParaRPr lang="en-US" sz="1800" dirty="0">
              <a:latin typeface="LMRoman12-Regular"/>
            </a:endParaRPr>
          </a:p>
          <a:p>
            <a:pPr marL="0" indent="0" algn="l">
              <a:buNone/>
            </a:pPr>
            <a:endParaRPr lang="en-US" sz="1800" dirty="0">
              <a:latin typeface="LMRoman12-Regular"/>
            </a:endParaRPr>
          </a:p>
          <a:p>
            <a:pPr algn="l"/>
            <a:r>
              <a:rPr lang="en-US" b="1" i="0" u="none" strike="noStrike" baseline="0" dirty="0">
                <a:latin typeface="LMRoman12-Regular"/>
              </a:rPr>
              <a:t>Example-based metrics</a:t>
            </a:r>
            <a:r>
              <a:rPr lang="en-US" b="0" i="0" u="none" strike="noStrike" baseline="0" dirty="0">
                <a:latin typeface="LMRoman12-Regular"/>
              </a:rPr>
              <a:t>: consider each test example and all its labels separately, assign a performance value to them and calculate the mean of the performance values obtained on the entire testing set. </a:t>
            </a:r>
          </a:p>
          <a:p>
            <a:pPr algn="l"/>
            <a:r>
              <a:rPr lang="en-US" b="1" dirty="0">
                <a:latin typeface="LMRoman12-Regular"/>
              </a:rPr>
              <a:t>L</a:t>
            </a:r>
            <a:r>
              <a:rPr lang="en-US" b="1" i="0" u="none" strike="noStrike" baseline="0" dirty="0">
                <a:latin typeface="LMRoman12-Regular"/>
              </a:rPr>
              <a:t>abel-based metrics</a:t>
            </a:r>
            <a:r>
              <a:rPr lang="en-US" b="0" i="0" u="none" strike="noStrike" baseline="0" dirty="0">
                <a:latin typeface="LMRoman12-Regular"/>
              </a:rPr>
              <a:t>: treat the testing set as </a:t>
            </a:r>
            <a:r>
              <a:rPr lang="en-US" b="0" i="1" u="none" strike="noStrike" baseline="0" dirty="0">
                <a:latin typeface="LMMathItalic12-Regular"/>
              </a:rPr>
              <a:t>L </a:t>
            </a:r>
            <a:r>
              <a:rPr lang="en-US" b="0" i="0" u="none" strike="noStrike" baseline="0" dirty="0">
                <a:latin typeface="LMRoman12-Regular"/>
              </a:rPr>
              <a:t>testing sets, one for each label where </a:t>
            </a:r>
            <a:r>
              <a:rPr lang="en-US" b="0" i="1" u="none" strike="noStrike" baseline="0" dirty="0">
                <a:latin typeface="LMMathItalic12-Regular"/>
              </a:rPr>
              <a:t>L </a:t>
            </a:r>
            <a:r>
              <a:rPr lang="en-US" b="0" i="0" u="none" strike="noStrike" baseline="0" dirty="0">
                <a:latin typeface="LMRoman12-Regular"/>
              </a:rPr>
              <a:t>is the total number of labels, use regular classification metrics on each “testing set", and aggregate the results using micro-, macro -or</a:t>
            </a:r>
            <a:r>
              <a:rPr lang="en-US" dirty="0">
                <a:latin typeface="LMRoman12-Regular"/>
              </a:rPr>
              <a:t> </a:t>
            </a:r>
            <a:r>
              <a:rPr lang="en-US" b="0" i="0" u="none" strike="noStrike" baseline="0" dirty="0">
                <a:latin typeface="LMRoman12-Regular"/>
              </a:rPr>
              <a:t>weighted- average.</a:t>
            </a:r>
            <a:endParaRPr lang="en-US" dirty="0"/>
          </a:p>
        </p:txBody>
      </p:sp>
      <p:sp>
        <p:nvSpPr>
          <p:cNvPr id="4" name="Date Placeholder 3">
            <a:extLst>
              <a:ext uri="{FF2B5EF4-FFF2-40B4-BE49-F238E27FC236}">
                <a16:creationId xmlns:a16="http://schemas.microsoft.com/office/drawing/2014/main" id="{9D19DBEF-288C-78FD-7ADB-810002C05306}"/>
              </a:ext>
            </a:extLst>
          </p:cNvPr>
          <p:cNvSpPr>
            <a:spLocks noGrp="1"/>
          </p:cNvSpPr>
          <p:nvPr>
            <p:ph type="dt" sz="half" idx="10"/>
          </p:nvPr>
        </p:nvSpPr>
        <p:spPr/>
        <p:txBody>
          <a:bodyPr/>
          <a:lstStyle/>
          <a:p>
            <a:r>
              <a:rPr lang="en-US" dirty="0"/>
              <a:t>IEEE </a:t>
            </a:r>
            <a:r>
              <a:rPr lang="en-US" dirty="0" err="1"/>
              <a:t>BigData</a:t>
            </a:r>
            <a:r>
              <a:rPr lang="en-US" dirty="0"/>
              <a:t> 2024</a:t>
            </a:r>
          </a:p>
        </p:txBody>
      </p:sp>
      <p:sp>
        <p:nvSpPr>
          <p:cNvPr id="5" name="Footer Placeholder 4">
            <a:extLst>
              <a:ext uri="{FF2B5EF4-FFF2-40B4-BE49-F238E27FC236}">
                <a16:creationId xmlns:a16="http://schemas.microsoft.com/office/drawing/2014/main" id="{E1BBA2DD-943F-A49F-6FF1-27A885F162DB}"/>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61630BF3-19D8-C025-F9F9-92CB4A26C63B}"/>
              </a:ext>
            </a:extLst>
          </p:cNvPr>
          <p:cNvSpPr>
            <a:spLocks noGrp="1"/>
          </p:cNvSpPr>
          <p:nvPr>
            <p:ph type="sldNum" sz="quarter" idx="12"/>
          </p:nvPr>
        </p:nvSpPr>
        <p:spPr/>
        <p:txBody>
          <a:bodyPr/>
          <a:lstStyle/>
          <a:p>
            <a:fld id="{0F9E59AD-4094-455D-83E1-70C030773ECA}" type="slidenum">
              <a:rPr lang="en-US" smtClean="0"/>
              <a:pPr/>
              <a:t>49</a:t>
            </a:fld>
            <a:endParaRPr lang="en-US" dirty="0"/>
          </a:p>
        </p:txBody>
      </p:sp>
      <p:pic>
        <p:nvPicPr>
          <p:cNvPr id="9" name="Picture 8">
            <a:extLst>
              <a:ext uri="{FF2B5EF4-FFF2-40B4-BE49-F238E27FC236}">
                <a16:creationId xmlns:a16="http://schemas.microsoft.com/office/drawing/2014/main" id="{7CEED94D-8077-4893-5135-B740C784E7D4}"/>
              </a:ext>
            </a:extLst>
          </p:cNvPr>
          <p:cNvPicPr>
            <a:picLocks noChangeAspect="1"/>
          </p:cNvPicPr>
          <p:nvPr/>
        </p:nvPicPr>
        <p:blipFill>
          <a:blip r:embed="rId2"/>
          <a:stretch>
            <a:fillRect/>
          </a:stretch>
        </p:blipFill>
        <p:spPr>
          <a:xfrm>
            <a:off x="1056750" y="1227177"/>
            <a:ext cx="7302295" cy="1711476"/>
          </a:xfrm>
          <a:prstGeom prst="rect">
            <a:avLst/>
          </a:prstGeom>
        </p:spPr>
      </p:pic>
    </p:spTree>
    <p:extLst>
      <p:ext uri="{BB962C8B-B14F-4D97-AF65-F5344CB8AC3E}">
        <p14:creationId xmlns:p14="http://schemas.microsoft.com/office/powerpoint/2010/main" val="402837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448D-0969-2432-379F-2312AE845FD3}"/>
              </a:ext>
            </a:extLst>
          </p:cNvPr>
          <p:cNvSpPr>
            <a:spLocks noGrp="1"/>
          </p:cNvSpPr>
          <p:nvPr>
            <p:ph type="title"/>
          </p:nvPr>
        </p:nvSpPr>
        <p:spPr/>
        <p:txBody>
          <a:bodyPr/>
          <a:lstStyle/>
          <a:p>
            <a:r>
              <a:rPr lang="en-US" dirty="0"/>
              <a:t>Going beyond Classification…</a:t>
            </a:r>
          </a:p>
        </p:txBody>
      </p:sp>
      <p:sp>
        <p:nvSpPr>
          <p:cNvPr id="3" name="Content Placeholder 2">
            <a:extLst>
              <a:ext uri="{FF2B5EF4-FFF2-40B4-BE49-F238E27FC236}">
                <a16:creationId xmlns:a16="http://schemas.microsoft.com/office/drawing/2014/main" id="{F30CDF29-BB9A-2BC3-F771-1E19A4AD6A07}"/>
              </a:ext>
            </a:extLst>
          </p:cNvPr>
          <p:cNvSpPr>
            <a:spLocks noGrp="1"/>
          </p:cNvSpPr>
          <p:nvPr>
            <p:ph idx="1"/>
          </p:nvPr>
        </p:nvSpPr>
        <p:spPr/>
        <p:txBody>
          <a:bodyPr/>
          <a:lstStyle/>
          <a:p>
            <a:pPr marL="0" indent="0">
              <a:buNone/>
            </a:pPr>
            <a:r>
              <a:rPr lang="en-US" dirty="0"/>
              <a:t>Though Classification is a core subdiscipline of machine learning, it is by no means the only one:</a:t>
            </a:r>
          </a:p>
          <a:p>
            <a:r>
              <a:rPr lang="en-US" dirty="0"/>
              <a:t>Unsupervised Learning</a:t>
            </a:r>
          </a:p>
          <a:p>
            <a:r>
              <a:rPr lang="en-US" dirty="0"/>
              <a:t>Regression</a:t>
            </a:r>
          </a:p>
          <a:p>
            <a:r>
              <a:rPr lang="en-US" dirty="0"/>
              <a:t>Multi-Label Classification</a:t>
            </a:r>
          </a:p>
          <a:p>
            <a:r>
              <a:rPr lang="en-US" dirty="0"/>
              <a:t>Image Segmentation</a:t>
            </a:r>
          </a:p>
          <a:p>
            <a:r>
              <a:rPr lang="en-US" dirty="0"/>
              <a:t>Text Generation</a:t>
            </a:r>
          </a:p>
          <a:p>
            <a:r>
              <a:rPr lang="en-US" dirty="0"/>
              <a:t>Time Series Analysis</a:t>
            </a:r>
          </a:p>
          <a:p>
            <a:r>
              <a:rPr lang="en-US" dirty="0"/>
              <a:t>Data Stream Mining</a:t>
            </a:r>
          </a:p>
          <a:p>
            <a:endParaRPr lang="en-US" dirty="0"/>
          </a:p>
        </p:txBody>
      </p:sp>
      <p:sp>
        <p:nvSpPr>
          <p:cNvPr id="4" name="Date Placeholder 3">
            <a:extLst>
              <a:ext uri="{FF2B5EF4-FFF2-40B4-BE49-F238E27FC236}">
                <a16:creationId xmlns:a16="http://schemas.microsoft.com/office/drawing/2014/main" id="{3344CAFF-EAC6-D968-C3B6-505C8287D1FE}"/>
              </a:ext>
            </a:extLst>
          </p:cNvPr>
          <p:cNvSpPr>
            <a:spLocks noGrp="1"/>
          </p:cNvSpPr>
          <p:nvPr>
            <p:ph type="dt" sz="half" idx="10"/>
          </p:nvPr>
        </p:nvSpPr>
        <p:spPr/>
        <p:txBody>
          <a:bodyPr/>
          <a:lstStyle/>
          <a:p>
            <a:r>
              <a:rPr lang="en-US"/>
              <a:t>IEEE BigData 2024</a:t>
            </a:r>
          </a:p>
        </p:txBody>
      </p:sp>
      <p:sp>
        <p:nvSpPr>
          <p:cNvPr id="5" name="Footer Placeholder 4">
            <a:extLst>
              <a:ext uri="{FF2B5EF4-FFF2-40B4-BE49-F238E27FC236}">
                <a16:creationId xmlns:a16="http://schemas.microsoft.com/office/drawing/2014/main" id="{FCC28544-200E-4B2A-AD70-67F042C6EB04}"/>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6283E92C-0ECE-3FEC-9864-EF7CF9B05CB1}"/>
              </a:ext>
            </a:extLst>
          </p:cNvPr>
          <p:cNvSpPr>
            <a:spLocks noGrp="1"/>
          </p:cNvSpPr>
          <p:nvPr>
            <p:ph type="sldNum" sz="quarter" idx="12"/>
          </p:nvPr>
        </p:nvSpPr>
        <p:spPr/>
        <p:txBody>
          <a:bodyPr/>
          <a:lstStyle/>
          <a:p>
            <a:fld id="{0F9E59AD-4094-455D-83E1-70C030773ECA}" type="slidenum">
              <a:rPr lang="en-US" smtClean="0"/>
              <a:t>5</a:t>
            </a:fld>
            <a:endParaRPr lang="en-US"/>
          </a:p>
        </p:txBody>
      </p:sp>
    </p:spTree>
    <p:extLst>
      <p:ext uri="{BB962C8B-B14F-4D97-AF65-F5344CB8AC3E}">
        <p14:creationId xmlns:p14="http://schemas.microsoft.com/office/powerpoint/2010/main" val="263021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237B-0C18-72E7-36B3-6B1C591C6A00}"/>
              </a:ext>
            </a:extLst>
          </p:cNvPr>
          <p:cNvSpPr>
            <a:spLocks noGrp="1"/>
          </p:cNvSpPr>
          <p:nvPr>
            <p:ph type="title"/>
          </p:nvPr>
        </p:nvSpPr>
        <p:spPr/>
        <p:txBody>
          <a:bodyPr/>
          <a:lstStyle/>
          <a:p>
            <a:r>
              <a:rPr lang="en-US" dirty="0"/>
              <a:t>Some examples: multi-label classification II</a:t>
            </a:r>
          </a:p>
        </p:txBody>
      </p:sp>
      <p:sp>
        <p:nvSpPr>
          <p:cNvPr id="3" name="Content Placeholder 2">
            <a:extLst>
              <a:ext uri="{FF2B5EF4-FFF2-40B4-BE49-F238E27FC236}">
                <a16:creationId xmlns:a16="http://schemas.microsoft.com/office/drawing/2014/main" id="{714E0D5B-5B9E-70E5-930A-2664DA87598C}"/>
              </a:ext>
            </a:extLst>
          </p:cNvPr>
          <p:cNvSpPr>
            <a:spLocks noGrp="1"/>
          </p:cNvSpPr>
          <p:nvPr>
            <p:ph sz="half" idx="1"/>
          </p:nvPr>
        </p:nvSpPr>
        <p:spPr>
          <a:xfrm>
            <a:off x="67944" y="1145016"/>
            <a:ext cx="5856128" cy="5282910"/>
          </a:xfrm>
        </p:spPr>
        <p:txBody>
          <a:bodyPr/>
          <a:lstStyle/>
          <a:p>
            <a:r>
              <a:rPr lang="en-US" b="1" dirty="0"/>
              <a:t>Exact Match Ratio</a:t>
            </a:r>
            <a:r>
              <a:rPr lang="en-US" dirty="0"/>
              <a:t>:                                </a:t>
            </a:r>
          </a:p>
          <a:p>
            <a:r>
              <a:rPr lang="en-US" b="1" dirty="0"/>
              <a:t>0/1 Loss </a:t>
            </a:r>
            <a:r>
              <a:rPr lang="en-US" dirty="0"/>
              <a:t>= 1- EMR</a:t>
            </a:r>
          </a:p>
          <a:p>
            <a:r>
              <a:rPr lang="en-US" b="1" dirty="0"/>
              <a:t>Hamming Loss:</a:t>
            </a:r>
            <a:r>
              <a:rPr lang="en-US" dirty="0"/>
              <a:t>                                        </a:t>
            </a:r>
          </a:p>
          <a:p>
            <a:endParaRPr lang="en-US" dirty="0"/>
          </a:p>
          <a:p>
            <a:r>
              <a:rPr lang="en-US" b="1" dirty="0"/>
              <a:t>Hamming Score: </a:t>
            </a:r>
          </a:p>
          <a:p>
            <a:endParaRPr lang="en-US" b="1" dirty="0"/>
          </a:p>
          <a:p>
            <a:pPr marL="0" indent="0">
              <a:buNone/>
            </a:pPr>
            <a:r>
              <a:rPr lang="en-US" b="1" dirty="0"/>
              <a:t>Results:</a:t>
            </a:r>
          </a:p>
          <a:p>
            <a:r>
              <a:rPr lang="en-US" b="1" dirty="0"/>
              <a:t>EMR = </a:t>
            </a:r>
            <a:r>
              <a:rPr lang="en-US" dirty="0"/>
              <a:t>¼ = .25 (only one instance matches perfectly;</a:t>
            </a:r>
          </a:p>
          <a:p>
            <a:r>
              <a:rPr lang="en-US" b="1" dirty="0"/>
              <a:t>o/1 Loss </a:t>
            </a:r>
            <a:r>
              <a:rPr lang="en-US" dirty="0"/>
              <a:t>=  3/4 = .75</a:t>
            </a:r>
          </a:p>
          <a:p>
            <a:r>
              <a:rPr lang="en-US" b="1" dirty="0"/>
              <a:t>HL</a:t>
            </a:r>
            <a:r>
              <a:rPr lang="en-US" dirty="0"/>
              <a:t> = 4/16 = .25</a:t>
            </a:r>
          </a:p>
          <a:p>
            <a:r>
              <a:rPr lang="en-US" b="1" dirty="0"/>
              <a:t>HS</a:t>
            </a:r>
            <a:r>
              <a:rPr lang="en-US" dirty="0"/>
              <a:t> = ¼ (3/4+1/3+2/2+1/2)= .646</a:t>
            </a:r>
          </a:p>
          <a:p>
            <a:endParaRPr lang="en-US" dirty="0"/>
          </a:p>
          <a:p>
            <a:pPr marL="0" indent="0">
              <a:buNone/>
            </a:pPr>
            <a:r>
              <a:rPr lang="en-US" dirty="0"/>
              <a:t> </a:t>
            </a:r>
          </a:p>
        </p:txBody>
      </p:sp>
      <p:sp>
        <p:nvSpPr>
          <p:cNvPr id="11" name="Content Placeholder 10">
            <a:extLst>
              <a:ext uri="{FF2B5EF4-FFF2-40B4-BE49-F238E27FC236}">
                <a16:creationId xmlns:a16="http://schemas.microsoft.com/office/drawing/2014/main" id="{67DDDB89-247A-973E-86E0-A233D7D83FF7}"/>
              </a:ext>
            </a:extLst>
          </p:cNvPr>
          <p:cNvSpPr>
            <a:spLocks noGrp="1"/>
          </p:cNvSpPr>
          <p:nvPr>
            <p:ph sz="half" idx="2"/>
          </p:nvPr>
        </p:nvSpPr>
        <p:spPr>
          <a:xfrm>
            <a:off x="4685485" y="1063559"/>
            <a:ext cx="4038600" cy="4434840"/>
          </a:xfrm>
        </p:spPr>
        <p:txBody>
          <a:bodyPr/>
          <a:lstStyle/>
          <a:p>
            <a:r>
              <a:rPr lang="en-US" dirty="0"/>
              <a:t>                                    </a:t>
            </a:r>
          </a:p>
          <a:p>
            <a:endParaRPr lang="en-US" dirty="0"/>
          </a:p>
          <a:p>
            <a:r>
              <a:rPr lang="en-US" b="1" dirty="0"/>
              <a:t>                        Example</a:t>
            </a:r>
          </a:p>
          <a:p>
            <a:endParaRPr lang="en-US" dirty="0"/>
          </a:p>
          <a:p>
            <a:endParaRPr lang="en-US" dirty="0"/>
          </a:p>
          <a:p>
            <a:endParaRPr lang="en-US" dirty="0"/>
          </a:p>
          <a:p>
            <a:r>
              <a:rPr lang="en-US" dirty="0"/>
              <a:t>                   </a:t>
            </a:r>
            <a:r>
              <a:rPr lang="en-US" sz="2000" dirty="0"/>
              <a:t>Ground Truth</a:t>
            </a:r>
          </a:p>
          <a:p>
            <a:endParaRPr lang="en-US" sz="2000" dirty="0"/>
          </a:p>
          <a:p>
            <a:endParaRPr lang="en-US" sz="2000" dirty="0"/>
          </a:p>
          <a:p>
            <a:endParaRPr lang="en-US" sz="2000" dirty="0"/>
          </a:p>
          <a:p>
            <a:endParaRPr lang="en-US" sz="2000" dirty="0"/>
          </a:p>
          <a:p>
            <a:pPr marL="0" indent="0">
              <a:buNone/>
            </a:pPr>
            <a:r>
              <a:rPr lang="en-US" sz="2000" dirty="0"/>
              <a:t>                                    Predictions</a:t>
            </a:r>
          </a:p>
          <a:p>
            <a:pPr marL="0" indent="0">
              <a:buNone/>
            </a:pPr>
            <a:r>
              <a:rPr lang="en-US" dirty="0"/>
              <a:t>                     </a:t>
            </a:r>
          </a:p>
        </p:txBody>
      </p:sp>
      <p:sp>
        <p:nvSpPr>
          <p:cNvPr id="4" name="Date Placeholder 3">
            <a:extLst>
              <a:ext uri="{FF2B5EF4-FFF2-40B4-BE49-F238E27FC236}">
                <a16:creationId xmlns:a16="http://schemas.microsoft.com/office/drawing/2014/main" id="{436F71CA-A0AE-5950-6A35-238DAE4E42B9}"/>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284DB23E-0D04-6E3E-5472-B28D96A956E4}"/>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95F118A4-D5CF-314C-F005-2E7D8088A1C1}"/>
              </a:ext>
            </a:extLst>
          </p:cNvPr>
          <p:cNvSpPr>
            <a:spLocks noGrp="1"/>
          </p:cNvSpPr>
          <p:nvPr>
            <p:ph type="sldNum" sz="quarter" idx="12"/>
          </p:nvPr>
        </p:nvSpPr>
        <p:spPr/>
        <p:txBody>
          <a:bodyPr/>
          <a:lstStyle/>
          <a:p>
            <a:fld id="{0F9E59AD-4094-455D-83E1-70C030773ECA}" type="slidenum">
              <a:rPr lang="en-US" smtClean="0"/>
              <a:pPr/>
              <a:t>50</a:t>
            </a:fld>
            <a:endParaRPr lang="en-US" dirty="0"/>
          </a:p>
        </p:txBody>
      </p:sp>
      <p:pic>
        <p:nvPicPr>
          <p:cNvPr id="8" name="Picture 7">
            <a:extLst>
              <a:ext uri="{FF2B5EF4-FFF2-40B4-BE49-F238E27FC236}">
                <a16:creationId xmlns:a16="http://schemas.microsoft.com/office/drawing/2014/main" id="{5AEF9399-724E-9FE0-683C-8C06178C9C66}"/>
              </a:ext>
            </a:extLst>
          </p:cNvPr>
          <p:cNvPicPr>
            <a:picLocks noChangeAspect="1"/>
          </p:cNvPicPr>
          <p:nvPr/>
        </p:nvPicPr>
        <p:blipFill>
          <a:blip r:embed="rId2"/>
          <a:stretch>
            <a:fillRect/>
          </a:stretch>
        </p:blipFill>
        <p:spPr>
          <a:xfrm>
            <a:off x="3421283" y="1145016"/>
            <a:ext cx="2301434" cy="606884"/>
          </a:xfrm>
          <a:prstGeom prst="rect">
            <a:avLst/>
          </a:prstGeom>
        </p:spPr>
      </p:pic>
      <p:pic>
        <p:nvPicPr>
          <p:cNvPr id="10" name="Picture 9">
            <a:extLst>
              <a:ext uri="{FF2B5EF4-FFF2-40B4-BE49-F238E27FC236}">
                <a16:creationId xmlns:a16="http://schemas.microsoft.com/office/drawing/2014/main" id="{DBC74FF1-6F68-BA35-9607-AA4949AC9FA1}"/>
              </a:ext>
            </a:extLst>
          </p:cNvPr>
          <p:cNvPicPr>
            <a:picLocks noChangeAspect="1"/>
          </p:cNvPicPr>
          <p:nvPr/>
        </p:nvPicPr>
        <p:blipFill>
          <a:blip r:embed="rId3"/>
          <a:stretch>
            <a:fillRect/>
          </a:stretch>
        </p:blipFill>
        <p:spPr>
          <a:xfrm>
            <a:off x="2980271" y="2035327"/>
            <a:ext cx="2943801" cy="686335"/>
          </a:xfrm>
          <a:prstGeom prst="rect">
            <a:avLst/>
          </a:prstGeom>
        </p:spPr>
      </p:pic>
      <p:pic>
        <p:nvPicPr>
          <p:cNvPr id="12" name="Picture 11">
            <a:extLst>
              <a:ext uri="{FF2B5EF4-FFF2-40B4-BE49-F238E27FC236}">
                <a16:creationId xmlns:a16="http://schemas.microsoft.com/office/drawing/2014/main" id="{F6B19BDC-82D0-66F0-9D67-A6D62E0D92B5}"/>
              </a:ext>
            </a:extLst>
          </p:cNvPr>
          <p:cNvPicPr>
            <a:picLocks noChangeAspect="1"/>
          </p:cNvPicPr>
          <p:nvPr/>
        </p:nvPicPr>
        <p:blipFill>
          <a:blip r:embed="rId4"/>
          <a:stretch>
            <a:fillRect/>
          </a:stretch>
        </p:blipFill>
        <p:spPr>
          <a:xfrm>
            <a:off x="3079569" y="2794663"/>
            <a:ext cx="2493362" cy="733933"/>
          </a:xfrm>
          <a:prstGeom prst="rect">
            <a:avLst/>
          </a:prstGeom>
        </p:spPr>
      </p:pic>
      <p:pic>
        <p:nvPicPr>
          <p:cNvPr id="9" name="Picture 8">
            <a:extLst>
              <a:ext uri="{FF2B5EF4-FFF2-40B4-BE49-F238E27FC236}">
                <a16:creationId xmlns:a16="http://schemas.microsoft.com/office/drawing/2014/main" id="{0A9205CF-44BD-BD35-0299-E2EB74BE9F73}"/>
              </a:ext>
            </a:extLst>
          </p:cNvPr>
          <p:cNvPicPr>
            <a:picLocks noChangeAspect="1"/>
          </p:cNvPicPr>
          <p:nvPr/>
        </p:nvPicPr>
        <p:blipFill>
          <a:blip r:embed="rId5"/>
          <a:stretch>
            <a:fillRect/>
          </a:stretch>
        </p:blipFill>
        <p:spPr>
          <a:xfrm>
            <a:off x="6071122" y="2378494"/>
            <a:ext cx="2933671" cy="1330218"/>
          </a:xfrm>
          <a:prstGeom prst="rect">
            <a:avLst/>
          </a:prstGeom>
        </p:spPr>
      </p:pic>
      <p:pic>
        <p:nvPicPr>
          <p:cNvPr id="15" name="Picture 14">
            <a:extLst>
              <a:ext uri="{FF2B5EF4-FFF2-40B4-BE49-F238E27FC236}">
                <a16:creationId xmlns:a16="http://schemas.microsoft.com/office/drawing/2014/main" id="{7E350D8C-D2B0-4337-D765-9CF61598131C}"/>
              </a:ext>
            </a:extLst>
          </p:cNvPr>
          <p:cNvPicPr>
            <a:picLocks noChangeAspect="1"/>
          </p:cNvPicPr>
          <p:nvPr/>
        </p:nvPicPr>
        <p:blipFill>
          <a:blip r:embed="rId6"/>
          <a:stretch>
            <a:fillRect/>
          </a:stretch>
        </p:blipFill>
        <p:spPr>
          <a:xfrm>
            <a:off x="6071122" y="4231684"/>
            <a:ext cx="2917732" cy="1355714"/>
          </a:xfrm>
          <a:prstGeom prst="rect">
            <a:avLst/>
          </a:prstGeom>
        </p:spPr>
      </p:pic>
    </p:spTree>
    <p:extLst>
      <p:ext uri="{BB962C8B-B14F-4D97-AF65-F5344CB8AC3E}">
        <p14:creationId xmlns:p14="http://schemas.microsoft.com/office/powerpoint/2010/main" val="4146107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49309E-1652-CB1B-26A0-240C88BE7856}"/>
              </a:ext>
            </a:extLst>
          </p:cNvPr>
          <p:cNvSpPr>
            <a:spLocks noGrp="1"/>
          </p:cNvSpPr>
          <p:nvPr>
            <p:ph type="ctrTitle"/>
          </p:nvPr>
        </p:nvSpPr>
        <p:spPr/>
        <p:txBody>
          <a:bodyPr>
            <a:normAutofit/>
          </a:bodyPr>
          <a:lstStyle/>
          <a:p>
            <a:r>
              <a:rPr lang="en-US" dirty="0"/>
              <a:t>Machine learning settings other than classification</a:t>
            </a:r>
          </a:p>
        </p:txBody>
      </p:sp>
      <p:sp>
        <p:nvSpPr>
          <p:cNvPr id="8" name="Subtitle 7">
            <a:extLst>
              <a:ext uri="{FF2B5EF4-FFF2-40B4-BE49-F238E27FC236}">
                <a16:creationId xmlns:a16="http://schemas.microsoft.com/office/drawing/2014/main" id="{DADE007F-B7F9-553D-C66D-4060A804BFF9}"/>
              </a:ext>
            </a:extLst>
          </p:cNvPr>
          <p:cNvSpPr>
            <a:spLocks noGrp="1"/>
          </p:cNvSpPr>
          <p:nvPr>
            <p:ph type="subTitle" idx="1"/>
          </p:nvPr>
        </p:nvSpPr>
        <p:spPr/>
        <p:txBody>
          <a:bodyPr/>
          <a:lstStyle/>
          <a:p>
            <a:r>
              <a:rPr lang="en-US" dirty="0"/>
              <a:t>Unsupervised Learning</a:t>
            </a:r>
          </a:p>
        </p:txBody>
      </p:sp>
    </p:spTree>
    <p:extLst>
      <p:ext uri="{BB962C8B-B14F-4D97-AF65-F5344CB8AC3E}">
        <p14:creationId xmlns:p14="http://schemas.microsoft.com/office/powerpoint/2010/main" val="2572434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11C2-F311-C1C5-EB87-D3921941DEF1}"/>
              </a:ext>
            </a:extLst>
          </p:cNvPr>
          <p:cNvSpPr>
            <a:spLocks noGrp="1"/>
          </p:cNvSpPr>
          <p:nvPr>
            <p:ph type="title"/>
          </p:nvPr>
        </p:nvSpPr>
        <p:spPr/>
        <p:txBody>
          <a:bodyPr/>
          <a:lstStyle/>
          <a:p>
            <a:r>
              <a:rPr lang="en-US" dirty="0"/>
              <a:t>Metrics for Clustering: intrinsic versus extrinsic metrics</a:t>
            </a:r>
          </a:p>
        </p:txBody>
      </p:sp>
      <p:sp>
        <p:nvSpPr>
          <p:cNvPr id="4" name="Date Placeholder 3">
            <a:extLst>
              <a:ext uri="{FF2B5EF4-FFF2-40B4-BE49-F238E27FC236}">
                <a16:creationId xmlns:a16="http://schemas.microsoft.com/office/drawing/2014/main" id="{83BACE8C-D28A-7AAA-403C-84E5DBE514E8}"/>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518B8385-63DC-4F53-E888-DA4AE37E37EF}"/>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E67916CC-5A7E-8C20-2FB3-E25522AB9C79}"/>
              </a:ext>
            </a:extLst>
          </p:cNvPr>
          <p:cNvSpPr>
            <a:spLocks noGrp="1"/>
          </p:cNvSpPr>
          <p:nvPr>
            <p:ph type="sldNum" sz="quarter" idx="12"/>
          </p:nvPr>
        </p:nvSpPr>
        <p:spPr/>
        <p:txBody>
          <a:bodyPr/>
          <a:lstStyle/>
          <a:p>
            <a:fld id="{0F9E59AD-4094-455D-83E1-70C030773ECA}" type="slidenum">
              <a:rPr lang="en-US" smtClean="0"/>
              <a:pPr/>
              <a:t>52</a:t>
            </a:fld>
            <a:endParaRPr lang="en-US" dirty="0"/>
          </a:p>
        </p:txBody>
      </p:sp>
      <p:pic>
        <p:nvPicPr>
          <p:cNvPr id="8" name="Picture 7">
            <a:extLst>
              <a:ext uri="{FF2B5EF4-FFF2-40B4-BE49-F238E27FC236}">
                <a16:creationId xmlns:a16="http://schemas.microsoft.com/office/drawing/2014/main" id="{7749C39E-F47B-644E-5745-50731E069007}"/>
              </a:ext>
            </a:extLst>
          </p:cNvPr>
          <p:cNvPicPr>
            <a:picLocks noChangeAspect="1"/>
          </p:cNvPicPr>
          <p:nvPr/>
        </p:nvPicPr>
        <p:blipFill>
          <a:blip r:embed="rId2"/>
          <a:stretch>
            <a:fillRect/>
          </a:stretch>
        </p:blipFill>
        <p:spPr>
          <a:xfrm>
            <a:off x="241132" y="2041484"/>
            <a:ext cx="8661735" cy="2472345"/>
          </a:xfrm>
          <a:prstGeom prst="rect">
            <a:avLst/>
          </a:prstGeom>
        </p:spPr>
      </p:pic>
    </p:spTree>
    <p:extLst>
      <p:ext uri="{BB962C8B-B14F-4D97-AF65-F5344CB8AC3E}">
        <p14:creationId xmlns:p14="http://schemas.microsoft.com/office/powerpoint/2010/main" val="3232918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723BC-DA41-9B93-7800-C1E539F96E3D}"/>
              </a:ext>
            </a:extLst>
          </p:cNvPr>
          <p:cNvSpPr>
            <a:spLocks noGrp="1"/>
          </p:cNvSpPr>
          <p:nvPr>
            <p:ph type="title"/>
          </p:nvPr>
        </p:nvSpPr>
        <p:spPr/>
        <p:txBody>
          <a:bodyPr/>
          <a:lstStyle/>
          <a:p>
            <a:r>
              <a:rPr lang="en-US" dirty="0" err="1"/>
              <a:t>Exanple</a:t>
            </a:r>
            <a:r>
              <a:rPr lang="en-US" dirty="0"/>
              <a:t> of an intrinsic metric: DBI</a:t>
            </a:r>
          </a:p>
        </p:txBody>
      </p:sp>
      <p:pic>
        <p:nvPicPr>
          <p:cNvPr id="8" name="Content Placeholder 7">
            <a:extLst>
              <a:ext uri="{FF2B5EF4-FFF2-40B4-BE49-F238E27FC236}">
                <a16:creationId xmlns:a16="http://schemas.microsoft.com/office/drawing/2014/main" id="{43625E69-CE65-5E2E-63F5-ADC3A40EC42D}"/>
              </a:ext>
            </a:extLst>
          </p:cNvPr>
          <p:cNvPicPr>
            <a:picLocks noGrp="1" noChangeAspect="1"/>
          </p:cNvPicPr>
          <p:nvPr>
            <p:ph idx="1"/>
          </p:nvPr>
        </p:nvPicPr>
        <p:blipFill>
          <a:blip r:embed="rId2"/>
          <a:stretch>
            <a:fillRect/>
          </a:stretch>
        </p:blipFill>
        <p:spPr>
          <a:xfrm>
            <a:off x="3008173" y="2155186"/>
            <a:ext cx="5545518" cy="2749781"/>
          </a:xfrm>
        </p:spPr>
      </p:pic>
      <p:sp>
        <p:nvSpPr>
          <p:cNvPr id="4" name="Date Placeholder 3">
            <a:extLst>
              <a:ext uri="{FF2B5EF4-FFF2-40B4-BE49-F238E27FC236}">
                <a16:creationId xmlns:a16="http://schemas.microsoft.com/office/drawing/2014/main" id="{F432D979-73D8-E94F-CA79-4CC0FC060229}"/>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C40A1B05-9914-ACC9-8299-0A0967D49BE1}"/>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16F21870-98EE-AA33-4AD3-7C4B47EF94FC}"/>
              </a:ext>
            </a:extLst>
          </p:cNvPr>
          <p:cNvSpPr>
            <a:spLocks noGrp="1"/>
          </p:cNvSpPr>
          <p:nvPr>
            <p:ph type="sldNum" sz="quarter" idx="12"/>
          </p:nvPr>
        </p:nvSpPr>
        <p:spPr/>
        <p:txBody>
          <a:bodyPr/>
          <a:lstStyle/>
          <a:p>
            <a:fld id="{0F9E59AD-4094-455D-83E1-70C030773ECA}" type="slidenum">
              <a:rPr lang="en-US" smtClean="0"/>
              <a:pPr/>
              <a:t>53</a:t>
            </a:fld>
            <a:endParaRPr lang="en-US" dirty="0"/>
          </a:p>
        </p:txBody>
      </p:sp>
      <p:pic>
        <p:nvPicPr>
          <p:cNvPr id="10" name="Picture 9">
            <a:extLst>
              <a:ext uri="{FF2B5EF4-FFF2-40B4-BE49-F238E27FC236}">
                <a16:creationId xmlns:a16="http://schemas.microsoft.com/office/drawing/2014/main" id="{A5FDDDE0-AA4B-10A6-E664-92A60CD2C531}"/>
              </a:ext>
            </a:extLst>
          </p:cNvPr>
          <p:cNvPicPr>
            <a:picLocks noChangeAspect="1"/>
          </p:cNvPicPr>
          <p:nvPr/>
        </p:nvPicPr>
        <p:blipFill>
          <a:blip r:embed="rId3"/>
          <a:stretch>
            <a:fillRect/>
          </a:stretch>
        </p:blipFill>
        <p:spPr>
          <a:xfrm>
            <a:off x="457200" y="1096232"/>
            <a:ext cx="3404254" cy="828368"/>
          </a:xfrm>
          <a:prstGeom prst="rect">
            <a:avLst/>
          </a:prstGeom>
        </p:spPr>
      </p:pic>
      <p:pic>
        <p:nvPicPr>
          <p:cNvPr id="12" name="Picture 11">
            <a:extLst>
              <a:ext uri="{FF2B5EF4-FFF2-40B4-BE49-F238E27FC236}">
                <a16:creationId xmlns:a16="http://schemas.microsoft.com/office/drawing/2014/main" id="{77FEDBF0-408B-9573-CE7D-1135C3685683}"/>
              </a:ext>
            </a:extLst>
          </p:cNvPr>
          <p:cNvPicPr>
            <a:picLocks noChangeAspect="1"/>
          </p:cNvPicPr>
          <p:nvPr/>
        </p:nvPicPr>
        <p:blipFill>
          <a:blip r:embed="rId4"/>
          <a:stretch>
            <a:fillRect/>
          </a:stretch>
        </p:blipFill>
        <p:spPr>
          <a:xfrm>
            <a:off x="1380923" y="5288044"/>
            <a:ext cx="7462135" cy="487392"/>
          </a:xfrm>
          <a:prstGeom prst="rect">
            <a:avLst/>
          </a:prstGeom>
        </p:spPr>
      </p:pic>
      <p:pic>
        <p:nvPicPr>
          <p:cNvPr id="14" name="Picture 13">
            <a:extLst>
              <a:ext uri="{FF2B5EF4-FFF2-40B4-BE49-F238E27FC236}">
                <a16:creationId xmlns:a16="http://schemas.microsoft.com/office/drawing/2014/main" id="{B1BC78CB-1784-399D-B3AB-031EB177B580}"/>
              </a:ext>
            </a:extLst>
          </p:cNvPr>
          <p:cNvPicPr>
            <a:picLocks noChangeAspect="1"/>
          </p:cNvPicPr>
          <p:nvPr/>
        </p:nvPicPr>
        <p:blipFill>
          <a:blip r:embed="rId5"/>
          <a:stretch>
            <a:fillRect/>
          </a:stretch>
        </p:blipFill>
        <p:spPr>
          <a:xfrm>
            <a:off x="1380923" y="5851929"/>
            <a:ext cx="7566095" cy="472881"/>
          </a:xfrm>
          <a:prstGeom prst="rect">
            <a:avLst/>
          </a:prstGeom>
        </p:spPr>
      </p:pic>
      <p:sp>
        <p:nvSpPr>
          <p:cNvPr id="15" name="TextBox 14">
            <a:extLst>
              <a:ext uri="{FF2B5EF4-FFF2-40B4-BE49-F238E27FC236}">
                <a16:creationId xmlns:a16="http://schemas.microsoft.com/office/drawing/2014/main" id="{61AE33ED-579E-B830-2649-CBAC87B62E64}"/>
              </a:ext>
            </a:extLst>
          </p:cNvPr>
          <p:cNvSpPr txBox="1"/>
          <p:nvPr/>
        </p:nvSpPr>
        <p:spPr>
          <a:xfrm>
            <a:off x="131171" y="5298382"/>
            <a:ext cx="1124026" cy="954107"/>
          </a:xfrm>
          <a:prstGeom prst="rect">
            <a:avLst/>
          </a:prstGeom>
          <a:noFill/>
        </p:spPr>
        <p:txBody>
          <a:bodyPr wrap="none" rtlCol="0">
            <a:spAutoFit/>
          </a:bodyPr>
          <a:lstStyle/>
          <a:p>
            <a:r>
              <a:rPr lang="en-US" sz="2800" dirty="0">
                <a:solidFill>
                  <a:schemeClr val="accent1">
                    <a:lumMod val="50000"/>
                  </a:schemeClr>
                </a:solidFill>
              </a:rPr>
              <a:t>Left :</a:t>
            </a:r>
          </a:p>
          <a:p>
            <a:r>
              <a:rPr lang="en-US" sz="2800" dirty="0">
                <a:solidFill>
                  <a:schemeClr val="accent1">
                    <a:lumMod val="50000"/>
                  </a:schemeClr>
                </a:solidFill>
              </a:rPr>
              <a:t>Right:</a:t>
            </a:r>
          </a:p>
        </p:txBody>
      </p:sp>
      <p:sp>
        <p:nvSpPr>
          <p:cNvPr id="16" name="TextBox 15">
            <a:extLst>
              <a:ext uri="{FF2B5EF4-FFF2-40B4-BE49-F238E27FC236}">
                <a16:creationId xmlns:a16="http://schemas.microsoft.com/office/drawing/2014/main" id="{F7000FC0-82E0-AF83-3A5F-2938F233FF9F}"/>
              </a:ext>
            </a:extLst>
          </p:cNvPr>
          <p:cNvSpPr txBox="1"/>
          <p:nvPr/>
        </p:nvSpPr>
        <p:spPr>
          <a:xfrm>
            <a:off x="3669175" y="4597617"/>
            <a:ext cx="3865161" cy="369332"/>
          </a:xfrm>
          <a:prstGeom prst="rect">
            <a:avLst/>
          </a:prstGeom>
          <a:noFill/>
        </p:spPr>
        <p:txBody>
          <a:bodyPr wrap="none" rtlCol="0">
            <a:spAutoFit/>
          </a:bodyPr>
          <a:lstStyle/>
          <a:p>
            <a:r>
              <a:rPr lang="en-US" dirty="0">
                <a:solidFill>
                  <a:schemeClr val="accent1">
                    <a:lumMod val="50000"/>
                  </a:schemeClr>
                </a:solidFill>
              </a:rPr>
              <a:t>    Left                                      Right</a:t>
            </a:r>
          </a:p>
        </p:txBody>
      </p:sp>
    </p:spTree>
    <p:extLst>
      <p:ext uri="{BB962C8B-B14F-4D97-AF65-F5344CB8AC3E}">
        <p14:creationId xmlns:p14="http://schemas.microsoft.com/office/powerpoint/2010/main" val="3462494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062B-F646-FD5E-3432-8431435BA289}"/>
              </a:ext>
            </a:extLst>
          </p:cNvPr>
          <p:cNvSpPr>
            <a:spLocks noGrp="1"/>
          </p:cNvSpPr>
          <p:nvPr>
            <p:ph type="title"/>
          </p:nvPr>
        </p:nvSpPr>
        <p:spPr>
          <a:xfrm>
            <a:off x="150471" y="65453"/>
            <a:ext cx="8993529" cy="1105962"/>
          </a:xfrm>
        </p:spPr>
        <p:txBody>
          <a:bodyPr/>
          <a:lstStyle/>
          <a:p>
            <a:r>
              <a:rPr lang="en-US" dirty="0"/>
              <a:t>Assessing </a:t>
            </a:r>
            <a:r>
              <a:rPr lang="en-US" dirty="0" err="1"/>
              <a:t>GANs’</a:t>
            </a:r>
            <a:r>
              <a:rPr lang="en-US" dirty="0"/>
              <a:t> performance: Inception Score (IS) and </a:t>
            </a:r>
            <a:r>
              <a:rPr lang="en-US" dirty="0" err="1"/>
              <a:t>Frechet</a:t>
            </a:r>
            <a:r>
              <a:rPr lang="en-US" dirty="0"/>
              <a:t> Inception Distance (FID)</a:t>
            </a:r>
          </a:p>
        </p:txBody>
      </p:sp>
      <p:sp>
        <p:nvSpPr>
          <p:cNvPr id="4" name="Date Placeholder 3">
            <a:extLst>
              <a:ext uri="{FF2B5EF4-FFF2-40B4-BE49-F238E27FC236}">
                <a16:creationId xmlns:a16="http://schemas.microsoft.com/office/drawing/2014/main" id="{5447F4EF-8069-76DC-796E-0D1EE8FC99F7}"/>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5424B1D9-C593-E76A-7585-ACA7FA16B800}"/>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BC8D8328-B620-11F5-B2E6-D06F0F6359CD}"/>
              </a:ext>
            </a:extLst>
          </p:cNvPr>
          <p:cNvSpPr>
            <a:spLocks noGrp="1"/>
          </p:cNvSpPr>
          <p:nvPr>
            <p:ph type="sldNum" sz="quarter" idx="12"/>
          </p:nvPr>
        </p:nvSpPr>
        <p:spPr/>
        <p:txBody>
          <a:bodyPr/>
          <a:lstStyle/>
          <a:p>
            <a:fld id="{0F9E59AD-4094-455D-83E1-70C030773ECA}" type="slidenum">
              <a:rPr lang="en-US" smtClean="0"/>
              <a:pPr/>
              <a:t>54</a:t>
            </a:fld>
            <a:endParaRPr lang="en-US" dirty="0"/>
          </a:p>
        </p:txBody>
      </p:sp>
      <p:pic>
        <p:nvPicPr>
          <p:cNvPr id="8" name="Picture 7">
            <a:extLst>
              <a:ext uri="{FF2B5EF4-FFF2-40B4-BE49-F238E27FC236}">
                <a16:creationId xmlns:a16="http://schemas.microsoft.com/office/drawing/2014/main" id="{1906C5EE-1E71-D656-E054-8DCB86DE1FD9}"/>
              </a:ext>
            </a:extLst>
          </p:cNvPr>
          <p:cNvPicPr>
            <a:picLocks noChangeAspect="1"/>
          </p:cNvPicPr>
          <p:nvPr/>
        </p:nvPicPr>
        <p:blipFill>
          <a:blip r:embed="rId2"/>
          <a:stretch>
            <a:fillRect/>
          </a:stretch>
        </p:blipFill>
        <p:spPr>
          <a:xfrm>
            <a:off x="220836" y="4130301"/>
            <a:ext cx="8702327" cy="2167524"/>
          </a:xfrm>
          <a:prstGeom prst="rect">
            <a:avLst/>
          </a:prstGeom>
        </p:spPr>
      </p:pic>
      <p:grpSp>
        <p:nvGrpSpPr>
          <p:cNvPr id="15" name="Group 14">
            <a:extLst>
              <a:ext uri="{FF2B5EF4-FFF2-40B4-BE49-F238E27FC236}">
                <a16:creationId xmlns:a16="http://schemas.microsoft.com/office/drawing/2014/main" id="{8A93B52B-DE45-A2F7-F2D9-96AE6DBBA2B1}"/>
              </a:ext>
            </a:extLst>
          </p:cNvPr>
          <p:cNvGrpSpPr/>
          <p:nvPr/>
        </p:nvGrpSpPr>
        <p:grpSpPr>
          <a:xfrm>
            <a:off x="683652" y="1234673"/>
            <a:ext cx="7927165" cy="2743208"/>
            <a:chOff x="556017" y="1294861"/>
            <a:chExt cx="7927165" cy="2743208"/>
          </a:xfrm>
        </p:grpSpPr>
        <p:pic>
          <p:nvPicPr>
            <p:cNvPr id="10" name="Picture 9">
              <a:extLst>
                <a:ext uri="{FF2B5EF4-FFF2-40B4-BE49-F238E27FC236}">
                  <a16:creationId xmlns:a16="http://schemas.microsoft.com/office/drawing/2014/main" id="{946E95D7-EF0B-5178-AF7B-68D8D7E8A737}"/>
                </a:ext>
              </a:extLst>
            </p:cNvPr>
            <p:cNvPicPr>
              <a:picLocks noChangeAspect="1"/>
            </p:cNvPicPr>
            <p:nvPr/>
          </p:nvPicPr>
          <p:blipFill>
            <a:blip r:embed="rId3"/>
            <a:stretch>
              <a:fillRect/>
            </a:stretch>
          </p:blipFill>
          <p:spPr>
            <a:xfrm>
              <a:off x="556017" y="1294861"/>
              <a:ext cx="5692383" cy="1151681"/>
            </a:xfrm>
            <a:prstGeom prst="rect">
              <a:avLst/>
            </a:prstGeom>
          </p:spPr>
        </p:pic>
        <p:pic>
          <p:nvPicPr>
            <p:cNvPr id="12" name="Picture 11">
              <a:extLst>
                <a:ext uri="{FF2B5EF4-FFF2-40B4-BE49-F238E27FC236}">
                  <a16:creationId xmlns:a16="http://schemas.microsoft.com/office/drawing/2014/main" id="{5EBAF79A-BFA9-B05D-AEC6-CDC432E09E16}"/>
                </a:ext>
              </a:extLst>
            </p:cNvPr>
            <p:cNvPicPr>
              <a:picLocks noChangeAspect="1"/>
            </p:cNvPicPr>
            <p:nvPr/>
          </p:nvPicPr>
          <p:blipFill>
            <a:blip r:embed="rId4"/>
            <a:stretch>
              <a:fillRect/>
            </a:stretch>
          </p:blipFill>
          <p:spPr>
            <a:xfrm>
              <a:off x="556017" y="2497536"/>
              <a:ext cx="7927165" cy="1540533"/>
            </a:xfrm>
            <a:prstGeom prst="rect">
              <a:avLst/>
            </a:prstGeom>
          </p:spPr>
        </p:pic>
        <p:sp>
          <p:nvSpPr>
            <p:cNvPr id="13" name="Rectangle 12">
              <a:extLst>
                <a:ext uri="{FF2B5EF4-FFF2-40B4-BE49-F238E27FC236}">
                  <a16:creationId xmlns:a16="http://schemas.microsoft.com/office/drawing/2014/main" id="{F7E9361E-BC97-B026-D5F4-88DAF58441F6}"/>
                </a:ext>
              </a:extLst>
            </p:cNvPr>
            <p:cNvSpPr/>
            <p:nvPr/>
          </p:nvSpPr>
          <p:spPr>
            <a:xfrm>
              <a:off x="6248400" y="1294861"/>
              <a:ext cx="2234782" cy="12026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1EE71B-1D5B-05C2-23F9-5C5281CC2BDA}"/>
                </a:ext>
              </a:extLst>
            </p:cNvPr>
            <p:cNvSpPr/>
            <p:nvPr/>
          </p:nvSpPr>
          <p:spPr>
            <a:xfrm>
              <a:off x="556017" y="2441155"/>
              <a:ext cx="5692383"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8125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E3572-1EF1-1C34-059F-9C0D3B365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7AC6ED-8199-B811-983C-B7DFAA49BCDE}"/>
              </a:ext>
            </a:extLst>
          </p:cNvPr>
          <p:cNvSpPr>
            <a:spLocks noGrp="1"/>
          </p:cNvSpPr>
          <p:nvPr>
            <p:ph type="ctrTitle"/>
          </p:nvPr>
        </p:nvSpPr>
        <p:spPr/>
        <p:txBody>
          <a:bodyPr/>
          <a:lstStyle/>
          <a:p>
            <a:r>
              <a:rPr lang="en-US" dirty="0"/>
              <a:t>Machine Learning Deployment </a:t>
            </a:r>
          </a:p>
        </p:txBody>
      </p:sp>
    </p:spTree>
    <p:extLst>
      <p:ext uri="{BB962C8B-B14F-4D97-AF65-F5344CB8AC3E}">
        <p14:creationId xmlns:p14="http://schemas.microsoft.com/office/powerpoint/2010/main" val="511538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EFA6-7089-1552-8253-37CBFAE970FB}"/>
              </a:ext>
            </a:extLst>
          </p:cNvPr>
          <p:cNvSpPr>
            <a:spLocks noGrp="1"/>
          </p:cNvSpPr>
          <p:nvPr>
            <p:ph type="title"/>
          </p:nvPr>
        </p:nvSpPr>
        <p:spPr/>
        <p:txBody>
          <a:bodyPr/>
          <a:lstStyle/>
          <a:p>
            <a:r>
              <a:rPr lang="en-US" dirty="0"/>
              <a:t>Toward Deployment: </a:t>
            </a:r>
            <a:r>
              <a:rPr lang="en-US" sz="3200" dirty="0"/>
              <a:t>Testing Standards in Software Engineering</a:t>
            </a:r>
          </a:p>
        </p:txBody>
      </p:sp>
      <p:sp>
        <p:nvSpPr>
          <p:cNvPr id="3" name="Content Placeholder 2">
            <a:extLst>
              <a:ext uri="{FF2B5EF4-FFF2-40B4-BE49-F238E27FC236}">
                <a16:creationId xmlns:a16="http://schemas.microsoft.com/office/drawing/2014/main" id="{BA259CA9-111F-21EE-894C-7F97C944D828}"/>
              </a:ext>
            </a:extLst>
          </p:cNvPr>
          <p:cNvSpPr>
            <a:spLocks noGrp="1"/>
          </p:cNvSpPr>
          <p:nvPr>
            <p:ph idx="1"/>
          </p:nvPr>
        </p:nvSpPr>
        <p:spPr>
          <a:xfrm>
            <a:off x="457200" y="1599406"/>
            <a:ext cx="8229600" cy="5177636"/>
          </a:xfrm>
        </p:spPr>
        <p:txBody>
          <a:bodyPr/>
          <a:lstStyle/>
          <a:p>
            <a:pPr marL="0" indent="0">
              <a:buNone/>
            </a:pPr>
            <a:r>
              <a:rPr lang="en-US" sz="2000" dirty="0"/>
              <a:t>Software development matured from experimental practice to an engineering field in the 1980s-1990s. Aim: to create reliable software systems for real-world applications</a:t>
            </a:r>
          </a:p>
          <a:p>
            <a:r>
              <a:rPr lang="en-US" sz="1800" dirty="0"/>
              <a:t>Sub-Disciplines of Software Engineering</a:t>
            </a:r>
          </a:p>
          <a:p>
            <a:pPr lvl="1"/>
            <a:r>
              <a:rPr lang="en-US" sz="1800" b="1" dirty="0"/>
              <a:t>Software Requirements</a:t>
            </a:r>
            <a:r>
              <a:rPr lang="en-US" sz="1800" dirty="0"/>
              <a:t>: Understand client needs and define software functionality</a:t>
            </a:r>
          </a:p>
          <a:p>
            <a:pPr lvl="1"/>
            <a:r>
              <a:rPr lang="en-US" sz="1800" b="1" dirty="0"/>
              <a:t>Software Design</a:t>
            </a:r>
            <a:r>
              <a:rPr lang="en-US" sz="1800" dirty="0"/>
              <a:t>: Build conceptual architecture; define components and their interactions</a:t>
            </a:r>
          </a:p>
          <a:p>
            <a:pPr lvl="1"/>
            <a:r>
              <a:rPr lang="en-US" sz="1800" b="1" dirty="0"/>
              <a:t>Software Development</a:t>
            </a:r>
            <a:r>
              <a:rPr lang="en-US" sz="1800" dirty="0"/>
              <a:t>: Implement system with basic testing and optimization</a:t>
            </a:r>
          </a:p>
          <a:p>
            <a:pPr lvl="1"/>
            <a:r>
              <a:rPr lang="en-US" sz="1800" b="1" dirty="0"/>
              <a:t>Software Testing</a:t>
            </a:r>
            <a:r>
              <a:rPr lang="en-US" sz="1800" dirty="0"/>
              <a:t>: Ensure system functions as expected; identify and resolve bugs</a:t>
            </a:r>
          </a:p>
          <a:p>
            <a:pPr lvl="1"/>
            <a:r>
              <a:rPr lang="en-US" sz="1800" b="1" dirty="0"/>
              <a:t>Software Maintenance</a:t>
            </a:r>
            <a:r>
              <a:rPr lang="en-US" sz="1800" dirty="0"/>
              <a:t>: Plan for future changes and adaptability</a:t>
            </a:r>
          </a:p>
        </p:txBody>
      </p:sp>
      <p:sp>
        <p:nvSpPr>
          <p:cNvPr id="4" name="Date Placeholder 3">
            <a:extLst>
              <a:ext uri="{FF2B5EF4-FFF2-40B4-BE49-F238E27FC236}">
                <a16:creationId xmlns:a16="http://schemas.microsoft.com/office/drawing/2014/main" id="{046C2BD5-F1A0-1736-2A3B-F35C9AE343A9}"/>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E32C05C2-7386-DF6D-3B54-D5529A24D178}"/>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789E19E1-6767-D070-46A9-2EA42FECA569}"/>
              </a:ext>
            </a:extLst>
          </p:cNvPr>
          <p:cNvSpPr>
            <a:spLocks noGrp="1"/>
          </p:cNvSpPr>
          <p:nvPr>
            <p:ph type="sldNum" sz="quarter" idx="12"/>
          </p:nvPr>
        </p:nvSpPr>
        <p:spPr/>
        <p:txBody>
          <a:bodyPr/>
          <a:lstStyle/>
          <a:p>
            <a:fld id="{0F9E59AD-4094-455D-83E1-70C030773ECA}" type="slidenum">
              <a:rPr lang="en-US" smtClean="0"/>
              <a:pPr/>
              <a:t>56</a:t>
            </a:fld>
            <a:endParaRPr lang="en-US" dirty="0"/>
          </a:p>
        </p:txBody>
      </p:sp>
    </p:spTree>
    <p:extLst>
      <p:ext uri="{BB962C8B-B14F-4D97-AF65-F5344CB8AC3E}">
        <p14:creationId xmlns:p14="http://schemas.microsoft.com/office/powerpoint/2010/main" val="3522131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7D7A-4AB6-B6CB-CEBD-F5B880EBA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FD1488-902E-B40F-6D14-B9AE183410D5}"/>
              </a:ext>
            </a:extLst>
          </p:cNvPr>
          <p:cNvSpPr>
            <a:spLocks noGrp="1"/>
          </p:cNvSpPr>
          <p:nvPr>
            <p:ph type="title"/>
          </p:nvPr>
        </p:nvSpPr>
        <p:spPr/>
        <p:txBody>
          <a:bodyPr/>
          <a:lstStyle/>
          <a:p>
            <a:r>
              <a:rPr lang="en-US" dirty="0"/>
              <a:t>Toward Deployment: </a:t>
            </a:r>
            <a:r>
              <a:rPr lang="en-US" sz="3200" dirty="0"/>
              <a:t>Testing Standards in Software Engineering</a:t>
            </a:r>
          </a:p>
        </p:txBody>
      </p:sp>
      <p:sp>
        <p:nvSpPr>
          <p:cNvPr id="3" name="Content Placeholder 2">
            <a:extLst>
              <a:ext uri="{FF2B5EF4-FFF2-40B4-BE49-F238E27FC236}">
                <a16:creationId xmlns:a16="http://schemas.microsoft.com/office/drawing/2014/main" id="{E082B940-6783-484D-4F22-253C9E917A23}"/>
              </a:ext>
            </a:extLst>
          </p:cNvPr>
          <p:cNvSpPr>
            <a:spLocks noGrp="1"/>
          </p:cNvSpPr>
          <p:nvPr>
            <p:ph idx="1"/>
          </p:nvPr>
        </p:nvSpPr>
        <p:spPr>
          <a:xfrm>
            <a:off x="457200" y="1506661"/>
            <a:ext cx="8229600" cy="2278940"/>
          </a:xfrm>
        </p:spPr>
        <p:txBody>
          <a:bodyPr/>
          <a:lstStyle/>
          <a:p>
            <a:r>
              <a:rPr lang="en-US" sz="2000" b="1" dirty="0"/>
              <a:t>Types of Testing</a:t>
            </a:r>
          </a:p>
          <a:p>
            <a:pPr lvl="1"/>
            <a:r>
              <a:rPr lang="en-US" b="1" dirty="0"/>
              <a:t>White-Box Testing:</a:t>
            </a:r>
            <a:r>
              <a:rPr lang="en-US" dirty="0"/>
              <a:t> Examines internal code structure, targeting vulnerabilities</a:t>
            </a:r>
          </a:p>
          <a:p>
            <a:pPr lvl="1"/>
            <a:r>
              <a:rPr lang="en-US" b="1" dirty="0"/>
              <a:t>Black-Box Testing:</a:t>
            </a:r>
            <a:r>
              <a:rPr lang="en-US" dirty="0"/>
              <a:t> Tests functionality without code knowledge; applied at unit, integration, or system levels</a:t>
            </a:r>
          </a:p>
          <a:p>
            <a:pPr lvl="1"/>
            <a:r>
              <a:rPr lang="en-US" b="1" dirty="0"/>
              <a:t>Gray-Box Testing:</a:t>
            </a:r>
            <a:r>
              <a:rPr lang="en-US" dirty="0"/>
              <a:t> Combines both approaches for targeted testing</a:t>
            </a:r>
          </a:p>
          <a:p>
            <a:pPr lvl="1"/>
            <a:endParaRPr lang="en-US" dirty="0"/>
          </a:p>
        </p:txBody>
      </p:sp>
      <p:sp>
        <p:nvSpPr>
          <p:cNvPr id="4" name="Date Placeholder 3">
            <a:extLst>
              <a:ext uri="{FF2B5EF4-FFF2-40B4-BE49-F238E27FC236}">
                <a16:creationId xmlns:a16="http://schemas.microsoft.com/office/drawing/2014/main" id="{FC8BEEB9-B9F8-8DAB-6C8D-2558952AAA7A}"/>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180DB26E-B2A3-42F6-55C8-355FFAADF146}"/>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FD9F88D9-C426-501A-8960-8CED7A3355A0}"/>
              </a:ext>
            </a:extLst>
          </p:cNvPr>
          <p:cNvSpPr>
            <a:spLocks noGrp="1"/>
          </p:cNvSpPr>
          <p:nvPr>
            <p:ph type="sldNum" sz="quarter" idx="12"/>
          </p:nvPr>
        </p:nvSpPr>
        <p:spPr/>
        <p:txBody>
          <a:bodyPr/>
          <a:lstStyle/>
          <a:p>
            <a:fld id="{0F9E59AD-4094-455D-83E1-70C030773ECA}" type="slidenum">
              <a:rPr lang="en-US" smtClean="0"/>
              <a:pPr/>
              <a:t>57</a:t>
            </a:fld>
            <a:endParaRPr lang="en-US" dirty="0"/>
          </a:p>
        </p:txBody>
      </p:sp>
      <p:sp>
        <p:nvSpPr>
          <p:cNvPr id="7" name="Content Placeholder 2">
            <a:extLst>
              <a:ext uri="{FF2B5EF4-FFF2-40B4-BE49-F238E27FC236}">
                <a16:creationId xmlns:a16="http://schemas.microsoft.com/office/drawing/2014/main" id="{5F437D36-12BD-83BD-8E93-645D2FD9463F}"/>
              </a:ext>
            </a:extLst>
          </p:cNvPr>
          <p:cNvSpPr txBox="1">
            <a:spLocks/>
          </p:cNvSpPr>
          <p:nvPr/>
        </p:nvSpPr>
        <p:spPr bwMode="auto">
          <a:xfrm>
            <a:off x="457200" y="3959289"/>
            <a:ext cx="8229600" cy="227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000" b="1" dirty="0"/>
              <a:t>Challenges in Machine Learning Testing</a:t>
            </a:r>
          </a:p>
          <a:p>
            <a:pPr lvl="1"/>
            <a:r>
              <a:rPr lang="en-US" dirty="0"/>
              <a:t>ML systems are non-deterministic, adding complexity to testing</a:t>
            </a:r>
            <a:endParaRPr lang="en-US" b="1" dirty="0"/>
          </a:p>
          <a:p>
            <a:pPr lvl="1"/>
            <a:r>
              <a:rPr lang="en-US" dirty="0"/>
              <a:t>Requires adapting traditional software testing standards to address unique ML challenges (e.g., unpredictability, performance variability)</a:t>
            </a:r>
          </a:p>
        </p:txBody>
      </p:sp>
    </p:spTree>
    <p:extLst>
      <p:ext uri="{BB962C8B-B14F-4D97-AF65-F5344CB8AC3E}">
        <p14:creationId xmlns:p14="http://schemas.microsoft.com/office/powerpoint/2010/main" val="1363380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E507D-6AE8-F09F-F9C6-B005AF0DEC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902D8-E6C8-CEDF-907E-1CC527348ED1}"/>
              </a:ext>
            </a:extLst>
          </p:cNvPr>
          <p:cNvSpPr>
            <a:spLocks noGrp="1"/>
          </p:cNvSpPr>
          <p:nvPr>
            <p:ph type="title"/>
          </p:nvPr>
        </p:nvSpPr>
        <p:spPr/>
        <p:txBody>
          <a:bodyPr/>
          <a:lstStyle/>
          <a:p>
            <a:r>
              <a:rPr lang="en-US" dirty="0"/>
              <a:t>Adapting Testing Standards: </a:t>
            </a:r>
            <a:r>
              <a:rPr lang="en-US" sz="3200" dirty="0"/>
              <a:t>Non-Determinism in Machine Learning Systems</a:t>
            </a:r>
          </a:p>
        </p:txBody>
      </p:sp>
      <p:sp>
        <p:nvSpPr>
          <p:cNvPr id="3" name="Content Placeholder 2">
            <a:extLst>
              <a:ext uri="{FF2B5EF4-FFF2-40B4-BE49-F238E27FC236}">
                <a16:creationId xmlns:a16="http://schemas.microsoft.com/office/drawing/2014/main" id="{79EAD70C-0A13-6070-024D-7C6FFC73F594}"/>
              </a:ext>
            </a:extLst>
          </p:cNvPr>
          <p:cNvSpPr>
            <a:spLocks noGrp="1"/>
          </p:cNvSpPr>
          <p:nvPr>
            <p:ph idx="1"/>
          </p:nvPr>
        </p:nvSpPr>
        <p:spPr>
          <a:xfrm>
            <a:off x="457200" y="1332373"/>
            <a:ext cx="8229600" cy="2278940"/>
          </a:xfrm>
        </p:spPr>
        <p:txBody>
          <a:bodyPr/>
          <a:lstStyle/>
          <a:p>
            <a:pPr>
              <a:buFont typeface="Arial" panose="020B0604020202020204" pitchFamily="34" charset="0"/>
              <a:buChar char="•"/>
            </a:pPr>
            <a:r>
              <a:rPr lang="en-US" sz="2000" b="1" dirty="0"/>
              <a:t>Data Dependence</a:t>
            </a:r>
            <a:r>
              <a:rPr lang="en-US" sz="2000" dirty="0"/>
              <a:t>: ML models are highly sensitive to the datasets they are trained on; variations in data can lead to different model outcomes.</a:t>
            </a:r>
          </a:p>
          <a:p>
            <a:pPr>
              <a:buFont typeface="Arial" panose="020B0604020202020204" pitchFamily="34" charset="0"/>
              <a:buChar char="•"/>
            </a:pPr>
            <a:r>
              <a:rPr lang="en-US" sz="2000" b="1" dirty="0"/>
              <a:t>Algorithmic Bias</a:t>
            </a:r>
            <a:r>
              <a:rPr lang="en-US" sz="2000" dirty="0"/>
              <a:t>:</a:t>
            </a:r>
          </a:p>
          <a:p>
            <a:pPr marL="742950" lvl="1" indent="-285750">
              <a:buFont typeface="Arial" panose="020B0604020202020204" pitchFamily="34" charset="0"/>
              <a:buChar char="•"/>
            </a:pPr>
            <a:r>
              <a:rPr lang="en-US" dirty="0"/>
              <a:t>Example: Maximum-margin linear classifiers may yield different results based on training data.</a:t>
            </a:r>
          </a:p>
          <a:p>
            <a:pPr marL="742950" lvl="1" indent="-285750">
              <a:buFont typeface="Arial" panose="020B0604020202020204" pitchFamily="34" charset="0"/>
              <a:buChar char="•"/>
            </a:pPr>
            <a:r>
              <a:rPr lang="en-US" dirty="0"/>
              <a:t>Removing specific biases increases variability (e.g., infinite potential classifiers even within linear models).</a:t>
            </a:r>
          </a:p>
          <a:p>
            <a:pPr>
              <a:buFont typeface="Arial" panose="020B0604020202020204" pitchFamily="34" charset="0"/>
              <a:buChar char="•"/>
            </a:pPr>
            <a:r>
              <a:rPr lang="en-US" sz="2000" b="1" dirty="0"/>
              <a:t>Parameter Complexity</a:t>
            </a:r>
            <a:r>
              <a:rPr lang="en-US" sz="2000" dirty="0"/>
              <a:t>:</a:t>
            </a:r>
          </a:p>
          <a:p>
            <a:pPr lvl="1"/>
            <a:r>
              <a:rPr lang="en-US" dirty="0"/>
              <a:t>Linear Models: Fewer parameters, but still influenced by bias and data variability.</a:t>
            </a:r>
          </a:p>
          <a:p>
            <a:pPr lvl="1"/>
            <a:r>
              <a:rPr lang="en-US" dirty="0"/>
              <a:t>Nonlinear Models: High-variance behavior (e.g., KNN’s data sensitivity, DNN’s initialization and parameter randomness).</a:t>
            </a:r>
          </a:p>
          <a:p>
            <a:pPr lvl="1"/>
            <a:r>
              <a:rPr lang="en-US" dirty="0"/>
              <a:t>Result: Higher parameterization and complexity in ML systems generally increase non-deterministic outcomes.</a:t>
            </a:r>
          </a:p>
          <a:p>
            <a:pPr marL="457200" lvl="1" indent="0">
              <a:buNone/>
            </a:pPr>
            <a:endParaRPr lang="en-US" dirty="0"/>
          </a:p>
          <a:p>
            <a:pPr lvl="1"/>
            <a:endParaRPr lang="en-US" dirty="0"/>
          </a:p>
        </p:txBody>
      </p:sp>
      <p:sp>
        <p:nvSpPr>
          <p:cNvPr id="4" name="Date Placeholder 3">
            <a:extLst>
              <a:ext uri="{FF2B5EF4-FFF2-40B4-BE49-F238E27FC236}">
                <a16:creationId xmlns:a16="http://schemas.microsoft.com/office/drawing/2014/main" id="{6E9264B9-7CBE-BF98-85C0-970C12834D53}"/>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497E5495-0D5E-3FD1-6BE5-F8EC428033C4}"/>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4310FB4C-C460-C3DB-75B8-262973095006}"/>
              </a:ext>
            </a:extLst>
          </p:cNvPr>
          <p:cNvSpPr>
            <a:spLocks noGrp="1"/>
          </p:cNvSpPr>
          <p:nvPr>
            <p:ph type="sldNum" sz="quarter" idx="12"/>
          </p:nvPr>
        </p:nvSpPr>
        <p:spPr/>
        <p:txBody>
          <a:bodyPr/>
          <a:lstStyle/>
          <a:p>
            <a:fld id="{0F9E59AD-4094-455D-83E1-70C030773ECA}" type="slidenum">
              <a:rPr lang="en-US" smtClean="0"/>
              <a:pPr/>
              <a:t>58</a:t>
            </a:fld>
            <a:endParaRPr lang="en-US" dirty="0"/>
          </a:p>
        </p:txBody>
      </p:sp>
    </p:spTree>
    <p:extLst>
      <p:ext uri="{BB962C8B-B14F-4D97-AF65-F5344CB8AC3E}">
        <p14:creationId xmlns:p14="http://schemas.microsoft.com/office/powerpoint/2010/main" val="3322333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246E5-CD47-32C0-1031-CEF720002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6B426-5FC9-DE84-F9AD-84EE043A515C}"/>
              </a:ext>
            </a:extLst>
          </p:cNvPr>
          <p:cNvSpPr>
            <a:spLocks noGrp="1"/>
          </p:cNvSpPr>
          <p:nvPr>
            <p:ph type="title"/>
          </p:nvPr>
        </p:nvSpPr>
        <p:spPr/>
        <p:txBody>
          <a:bodyPr/>
          <a:lstStyle/>
          <a:p>
            <a:r>
              <a:rPr lang="en-US" dirty="0"/>
              <a:t>Adapting Testing Standards: </a:t>
            </a:r>
            <a:r>
              <a:rPr lang="en-US" sz="3200" dirty="0"/>
              <a:t>Testing ML Software – By Zhang et al. (2022)</a:t>
            </a:r>
          </a:p>
        </p:txBody>
      </p:sp>
      <p:sp>
        <p:nvSpPr>
          <p:cNvPr id="3" name="Content Placeholder 2">
            <a:extLst>
              <a:ext uri="{FF2B5EF4-FFF2-40B4-BE49-F238E27FC236}">
                <a16:creationId xmlns:a16="http://schemas.microsoft.com/office/drawing/2014/main" id="{3D01D1F4-1742-CC52-4C17-80B91C3B0B3E}"/>
              </a:ext>
            </a:extLst>
          </p:cNvPr>
          <p:cNvSpPr>
            <a:spLocks noGrp="1"/>
          </p:cNvSpPr>
          <p:nvPr>
            <p:ph idx="1"/>
          </p:nvPr>
        </p:nvSpPr>
        <p:spPr>
          <a:xfrm>
            <a:off x="457200" y="1455093"/>
            <a:ext cx="8229600" cy="2278940"/>
          </a:xfrm>
        </p:spPr>
        <p:txBody>
          <a:bodyPr/>
          <a:lstStyle/>
          <a:p>
            <a:pPr marL="0" indent="0">
              <a:buNone/>
            </a:pPr>
            <a:r>
              <a:rPr lang="en-US" sz="2000" b="1" dirty="0"/>
              <a:t>Conditions for Testing:</a:t>
            </a:r>
            <a:endParaRPr lang="en-US" sz="2000" dirty="0"/>
          </a:p>
          <a:p>
            <a:pPr>
              <a:buFont typeface="Arial" panose="020B0604020202020204" pitchFamily="34" charset="0"/>
              <a:buChar char="•"/>
            </a:pPr>
            <a:r>
              <a:rPr lang="en-US" sz="2000" b="1" dirty="0"/>
              <a:t>Functional Requirements</a:t>
            </a:r>
            <a:r>
              <a:rPr lang="en-US" sz="2000" dirty="0"/>
              <a:t>:</a:t>
            </a:r>
          </a:p>
          <a:p>
            <a:pPr marL="742950" lvl="1" indent="-285750">
              <a:buFont typeface="Arial" panose="020B0604020202020204" pitchFamily="34" charset="0"/>
              <a:buChar char="•"/>
            </a:pPr>
            <a:r>
              <a:rPr lang="en-US" i="1" dirty="0"/>
              <a:t>Correctness</a:t>
            </a:r>
            <a:r>
              <a:rPr lang="en-US" dirty="0"/>
              <a:t>: System should output expected results.</a:t>
            </a:r>
          </a:p>
          <a:p>
            <a:pPr marL="742950" lvl="1" indent="-285750">
              <a:buFont typeface="Arial" panose="020B0604020202020204" pitchFamily="34" charset="0"/>
              <a:buChar char="•"/>
            </a:pPr>
            <a:r>
              <a:rPr lang="en-US" i="1" dirty="0"/>
              <a:t>Model Relevance</a:t>
            </a:r>
            <a:r>
              <a:rPr lang="en-US" dirty="0"/>
              <a:t>: Avoid underfitting/overfitting.</a:t>
            </a:r>
          </a:p>
          <a:p>
            <a:pPr>
              <a:buFont typeface="Arial" panose="020B0604020202020204" pitchFamily="34" charset="0"/>
              <a:buChar char="•"/>
            </a:pPr>
            <a:r>
              <a:rPr lang="en-US" sz="2000" b="1" dirty="0"/>
              <a:t>Non-Functional Requirements</a:t>
            </a:r>
            <a:r>
              <a:rPr lang="en-US" sz="2000" dirty="0"/>
              <a:t>:</a:t>
            </a:r>
          </a:p>
          <a:p>
            <a:pPr marL="742950" lvl="1" indent="-285750">
              <a:buFont typeface="Arial" panose="020B0604020202020204" pitchFamily="34" charset="0"/>
              <a:buChar char="•"/>
            </a:pPr>
            <a:r>
              <a:rPr lang="en-US" dirty="0"/>
              <a:t>Efficiency, robustness, fairness, security, privacy, interpretability.</a:t>
            </a:r>
          </a:p>
          <a:p>
            <a:pPr marL="0" indent="0">
              <a:buNone/>
            </a:pPr>
            <a:r>
              <a:rPr lang="en-US" sz="2000" b="1" dirty="0"/>
              <a:t>Components to Test:</a:t>
            </a:r>
            <a:endParaRPr lang="en-US" sz="2000" dirty="0"/>
          </a:p>
          <a:p>
            <a:pPr lvl="1"/>
            <a:r>
              <a:rPr lang="en-US" i="1" dirty="0"/>
              <a:t>Data</a:t>
            </a:r>
            <a:r>
              <a:rPr lang="en-US" dirty="0"/>
              <a:t>: Check for noise, imbalance.</a:t>
            </a:r>
          </a:p>
          <a:p>
            <a:pPr lvl="1"/>
            <a:r>
              <a:rPr lang="en-US" i="1" dirty="0"/>
              <a:t>Learning Algorithm</a:t>
            </a:r>
            <a:r>
              <a:rPr lang="en-US" dirty="0"/>
              <a:t>: Ensure proper tuning, identify bugs.</a:t>
            </a:r>
          </a:p>
          <a:p>
            <a:pPr lvl="1"/>
            <a:r>
              <a:rPr lang="en-US" i="1" dirty="0"/>
              <a:t>Framework/Platform</a:t>
            </a:r>
            <a:r>
              <a:rPr lang="en-US" dirty="0"/>
              <a:t>: Detect issues in platforms like Scikit, </a:t>
            </a:r>
            <a:r>
              <a:rPr lang="en-US" dirty="0" err="1"/>
              <a:t>Keras</a:t>
            </a:r>
            <a:r>
              <a:rPr lang="en-US" dirty="0"/>
              <a:t>.</a:t>
            </a:r>
          </a:p>
          <a:p>
            <a:pPr marL="0" indent="0">
              <a:buNone/>
            </a:pPr>
            <a:r>
              <a:rPr lang="en-US" sz="2000" b="1" dirty="0"/>
              <a:t>Testing Workflow:</a:t>
            </a:r>
            <a:endParaRPr lang="en-US" sz="2000" dirty="0"/>
          </a:p>
          <a:p>
            <a:pPr lvl="1"/>
            <a:r>
              <a:rPr lang="en-US" b="1" dirty="0"/>
              <a:t>Offline Testing</a:t>
            </a:r>
            <a:r>
              <a:rPr lang="en-US" dirty="0"/>
              <a:t>: Formal assessments and model validation.</a:t>
            </a:r>
          </a:p>
          <a:p>
            <a:pPr lvl="1"/>
            <a:r>
              <a:rPr lang="en-US" b="1" dirty="0"/>
              <a:t>Online Testing</a:t>
            </a:r>
            <a:r>
              <a:rPr lang="en-US" dirty="0"/>
              <a:t>: Real-time monitoring, user feedback, A/B testing.</a:t>
            </a:r>
          </a:p>
          <a:p>
            <a:pPr marL="457200" lvl="1" indent="0">
              <a:buNone/>
            </a:pPr>
            <a:endParaRPr lang="en-US" dirty="0"/>
          </a:p>
          <a:p>
            <a:pPr lvl="1"/>
            <a:endParaRPr lang="en-US" dirty="0"/>
          </a:p>
        </p:txBody>
      </p:sp>
      <p:sp>
        <p:nvSpPr>
          <p:cNvPr id="4" name="Date Placeholder 3">
            <a:extLst>
              <a:ext uri="{FF2B5EF4-FFF2-40B4-BE49-F238E27FC236}">
                <a16:creationId xmlns:a16="http://schemas.microsoft.com/office/drawing/2014/main" id="{50689AB3-0B04-5935-BF0E-460A48166940}"/>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B90108DE-EB7E-E6D4-1D7C-E8550357846D}"/>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8A7F00CF-FAC2-DC47-634A-6248ACC4AAC3}"/>
              </a:ext>
            </a:extLst>
          </p:cNvPr>
          <p:cNvSpPr>
            <a:spLocks noGrp="1"/>
          </p:cNvSpPr>
          <p:nvPr>
            <p:ph type="sldNum" sz="quarter" idx="12"/>
          </p:nvPr>
        </p:nvSpPr>
        <p:spPr/>
        <p:txBody>
          <a:bodyPr/>
          <a:lstStyle/>
          <a:p>
            <a:fld id="{0F9E59AD-4094-455D-83E1-70C030773ECA}" type="slidenum">
              <a:rPr lang="en-US" smtClean="0"/>
              <a:pPr/>
              <a:t>59</a:t>
            </a:fld>
            <a:endParaRPr lang="en-US" dirty="0"/>
          </a:p>
        </p:txBody>
      </p:sp>
    </p:spTree>
    <p:extLst>
      <p:ext uri="{BB962C8B-B14F-4D97-AF65-F5344CB8AC3E}">
        <p14:creationId xmlns:p14="http://schemas.microsoft.com/office/powerpoint/2010/main" val="230779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1048-A676-9F83-CFD3-FFDAFE7E637D}"/>
              </a:ext>
            </a:extLst>
          </p:cNvPr>
          <p:cNvSpPr>
            <a:spLocks noGrp="1"/>
          </p:cNvSpPr>
          <p:nvPr>
            <p:ph type="title"/>
          </p:nvPr>
        </p:nvSpPr>
        <p:spPr/>
        <p:txBody>
          <a:bodyPr/>
          <a:lstStyle/>
          <a:p>
            <a:r>
              <a:rPr lang="en-US" dirty="0"/>
              <a:t>Outline of the tutorial:</a:t>
            </a:r>
          </a:p>
        </p:txBody>
      </p:sp>
      <p:sp>
        <p:nvSpPr>
          <p:cNvPr id="3" name="Content Placeholder 2">
            <a:extLst>
              <a:ext uri="{FF2B5EF4-FFF2-40B4-BE49-F238E27FC236}">
                <a16:creationId xmlns:a16="http://schemas.microsoft.com/office/drawing/2014/main" id="{2C371D90-8F70-3F12-F2F7-CA8BAE571FF6}"/>
              </a:ext>
            </a:extLst>
          </p:cNvPr>
          <p:cNvSpPr>
            <a:spLocks noGrp="1"/>
          </p:cNvSpPr>
          <p:nvPr>
            <p:ph idx="1"/>
          </p:nvPr>
        </p:nvSpPr>
        <p:spPr/>
        <p:txBody>
          <a:bodyPr/>
          <a:lstStyle/>
          <a:p>
            <a:pPr marL="0" indent="0">
              <a:buNone/>
            </a:pPr>
            <a:r>
              <a:rPr lang="en-US" dirty="0"/>
              <a:t>Topics:</a:t>
            </a:r>
          </a:p>
          <a:p>
            <a:r>
              <a:rPr lang="en-US" b="1" dirty="0"/>
              <a:t>Classification</a:t>
            </a:r>
          </a:p>
          <a:p>
            <a:pPr lvl="1"/>
            <a:r>
              <a:rPr lang="en-US" dirty="0"/>
              <a:t>Choosing a performance measure</a:t>
            </a:r>
          </a:p>
          <a:p>
            <a:pPr lvl="1"/>
            <a:r>
              <a:rPr lang="en-US" dirty="0"/>
              <a:t>Sampling</a:t>
            </a:r>
          </a:p>
          <a:p>
            <a:pPr lvl="1"/>
            <a:r>
              <a:rPr lang="en-US" dirty="0"/>
              <a:t>Choosing a statistical test</a:t>
            </a:r>
            <a:endParaRPr lang="en-US" b="1" dirty="0"/>
          </a:p>
          <a:p>
            <a:r>
              <a:rPr lang="en-US" b="1" dirty="0"/>
              <a:t>Other ML Paradigms</a:t>
            </a:r>
          </a:p>
          <a:p>
            <a:r>
              <a:rPr lang="en-US" b="1" dirty="0"/>
              <a:t>Machine Learning Deployment </a:t>
            </a:r>
          </a:p>
          <a:p>
            <a:r>
              <a:rPr lang="en-US" b="1" dirty="0"/>
              <a:t>Reliability and Responsibility </a:t>
            </a:r>
          </a:p>
          <a:p>
            <a:endParaRPr lang="en-US" b="1" dirty="0"/>
          </a:p>
          <a:p>
            <a:pPr marL="0" indent="0">
              <a:buNone/>
            </a:pPr>
            <a:r>
              <a:rPr lang="en-US" b="1" dirty="0"/>
              <a:t>Note: </a:t>
            </a:r>
            <a:r>
              <a:rPr lang="en-US" dirty="0"/>
              <a:t>In this tutorial, we present highlights from the book. The book, itself, contains many more topics and illustrations, all explored in greater depth.</a:t>
            </a:r>
            <a:endParaRPr lang="en-US" b="1" dirty="0"/>
          </a:p>
          <a:p>
            <a:endParaRPr lang="en-US" dirty="0"/>
          </a:p>
        </p:txBody>
      </p:sp>
      <p:sp>
        <p:nvSpPr>
          <p:cNvPr id="4" name="Date Placeholder 3">
            <a:extLst>
              <a:ext uri="{FF2B5EF4-FFF2-40B4-BE49-F238E27FC236}">
                <a16:creationId xmlns:a16="http://schemas.microsoft.com/office/drawing/2014/main" id="{B477C6B0-62E7-1960-4CE9-1B2E73CC699E}"/>
              </a:ext>
            </a:extLst>
          </p:cNvPr>
          <p:cNvSpPr>
            <a:spLocks noGrp="1"/>
          </p:cNvSpPr>
          <p:nvPr>
            <p:ph type="dt" sz="half" idx="10"/>
          </p:nvPr>
        </p:nvSpPr>
        <p:spPr/>
        <p:txBody>
          <a:bodyPr/>
          <a:lstStyle/>
          <a:p>
            <a:r>
              <a:rPr lang="en-US"/>
              <a:t>IEEE BigData 2024</a:t>
            </a:r>
          </a:p>
        </p:txBody>
      </p:sp>
      <p:sp>
        <p:nvSpPr>
          <p:cNvPr id="5" name="Footer Placeholder 4">
            <a:extLst>
              <a:ext uri="{FF2B5EF4-FFF2-40B4-BE49-F238E27FC236}">
                <a16:creationId xmlns:a16="http://schemas.microsoft.com/office/drawing/2014/main" id="{9CE9FA77-6A3E-6420-4A6B-A7FA21EA7C84}"/>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3728A9A2-FEDF-BC93-7CDA-4D7E5B1882AC}"/>
              </a:ext>
            </a:extLst>
          </p:cNvPr>
          <p:cNvSpPr>
            <a:spLocks noGrp="1"/>
          </p:cNvSpPr>
          <p:nvPr>
            <p:ph type="sldNum" sz="quarter" idx="12"/>
          </p:nvPr>
        </p:nvSpPr>
        <p:spPr/>
        <p:txBody>
          <a:bodyPr/>
          <a:lstStyle/>
          <a:p>
            <a:fld id="{0F9E59AD-4094-455D-83E1-70C030773ECA}" type="slidenum">
              <a:rPr lang="en-US" smtClean="0"/>
              <a:t>6</a:t>
            </a:fld>
            <a:endParaRPr lang="en-US"/>
          </a:p>
        </p:txBody>
      </p:sp>
    </p:spTree>
    <p:extLst>
      <p:ext uri="{BB962C8B-B14F-4D97-AF65-F5344CB8AC3E}">
        <p14:creationId xmlns:p14="http://schemas.microsoft.com/office/powerpoint/2010/main" val="1442614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A7DF-5EFF-27E1-0556-97306711A3A0}"/>
              </a:ext>
            </a:extLst>
          </p:cNvPr>
          <p:cNvSpPr>
            <a:spLocks noGrp="1"/>
          </p:cNvSpPr>
          <p:nvPr>
            <p:ph type="title"/>
          </p:nvPr>
        </p:nvSpPr>
        <p:spPr/>
        <p:txBody>
          <a:bodyPr/>
          <a:lstStyle/>
          <a:p>
            <a:r>
              <a:rPr lang="en-US" dirty="0"/>
              <a:t>Handling imperfections</a:t>
            </a:r>
          </a:p>
        </p:txBody>
      </p:sp>
      <p:sp>
        <p:nvSpPr>
          <p:cNvPr id="4" name="Date Placeholder 3">
            <a:extLst>
              <a:ext uri="{FF2B5EF4-FFF2-40B4-BE49-F238E27FC236}">
                <a16:creationId xmlns:a16="http://schemas.microsoft.com/office/drawing/2014/main" id="{9210AA41-4AF9-BE5C-CF55-C204452DBA7A}"/>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BB949265-00EE-AFDF-9090-7058FE71C44D}"/>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BC8DC2FB-7ACA-F3AA-20B7-62500BB7B947}"/>
              </a:ext>
            </a:extLst>
          </p:cNvPr>
          <p:cNvSpPr>
            <a:spLocks noGrp="1"/>
          </p:cNvSpPr>
          <p:nvPr>
            <p:ph type="sldNum" sz="quarter" idx="12"/>
          </p:nvPr>
        </p:nvSpPr>
        <p:spPr/>
        <p:txBody>
          <a:bodyPr/>
          <a:lstStyle/>
          <a:p>
            <a:fld id="{0F9E59AD-4094-455D-83E1-70C030773ECA}" type="slidenum">
              <a:rPr lang="en-US" smtClean="0"/>
              <a:pPr/>
              <a:t>60</a:t>
            </a:fld>
            <a:endParaRPr lang="en-US" dirty="0"/>
          </a:p>
        </p:txBody>
      </p:sp>
      <p:sp>
        <p:nvSpPr>
          <p:cNvPr id="7" name="Content Placeholder 2">
            <a:extLst>
              <a:ext uri="{FF2B5EF4-FFF2-40B4-BE49-F238E27FC236}">
                <a16:creationId xmlns:a16="http://schemas.microsoft.com/office/drawing/2014/main" id="{D34317A7-4996-CA38-D9B5-503ED1E742AA}"/>
              </a:ext>
            </a:extLst>
          </p:cNvPr>
          <p:cNvSpPr txBox="1">
            <a:spLocks/>
          </p:cNvSpPr>
          <p:nvPr/>
        </p:nvSpPr>
        <p:spPr bwMode="auto">
          <a:xfrm>
            <a:off x="457200" y="954868"/>
            <a:ext cx="8229600" cy="227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sz="2000" b="1" dirty="0"/>
              <a:t>Data Challenges in ML Systems:</a:t>
            </a:r>
            <a:endParaRPr lang="en-US" sz="2000" dirty="0"/>
          </a:p>
          <a:p>
            <a:pPr>
              <a:buFont typeface="Arial" panose="020B0604020202020204" pitchFamily="34" charset="0"/>
              <a:buChar char="•"/>
            </a:pPr>
            <a:r>
              <a:rPr lang="en-US" sz="2000" b="1" dirty="0"/>
              <a:t>Data Access Constraints</a:t>
            </a:r>
            <a:r>
              <a:rPr lang="en-US" sz="2000" dirty="0"/>
              <a:t>: Privacy laws (e.g., HIPAA) and NDAs limit access to training data.</a:t>
            </a:r>
          </a:p>
          <a:p>
            <a:pPr>
              <a:buFont typeface="Arial" panose="020B0604020202020204" pitchFamily="34" charset="0"/>
              <a:buChar char="•"/>
            </a:pPr>
            <a:r>
              <a:rPr lang="en-US" sz="2000" b="1" dirty="0"/>
              <a:t>Central Role of Data in ML</a:t>
            </a:r>
            <a:r>
              <a:rPr lang="en-US" sz="2000" dirty="0"/>
              <a:t>:</a:t>
            </a:r>
          </a:p>
          <a:p>
            <a:pPr marL="742950" lvl="1" indent="-285750">
              <a:buFont typeface="Arial" panose="020B0604020202020204" pitchFamily="34" charset="0"/>
              <a:buChar char="•"/>
            </a:pPr>
            <a:r>
              <a:rPr lang="en-US" dirty="0"/>
              <a:t>Sufficient sample size?</a:t>
            </a:r>
          </a:p>
          <a:p>
            <a:pPr marL="742950" lvl="1" indent="-285750">
              <a:buFont typeface="Arial" panose="020B0604020202020204" pitchFamily="34" charset="0"/>
              <a:buChar char="•"/>
            </a:pPr>
            <a:r>
              <a:rPr lang="en-US" dirty="0"/>
              <a:t>Correct data representation?</a:t>
            </a:r>
          </a:p>
          <a:p>
            <a:pPr marL="742950" lvl="1" indent="-285750">
              <a:buFont typeface="Arial" panose="020B0604020202020204" pitchFamily="34" charset="0"/>
              <a:buChar char="•"/>
            </a:pPr>
            <a:r>
              <a:rPr lang="en-US" dirty="0"/>
              <a:t>Noise-free data?</a:t>
            </a:r>
          </a:p>
          <a:p>
            <a:pPr marL="742950" lvl="1" indent="-285750">
              <a:buFont typeface="Arial" panose="020B0604020202020204" pitchFamily="34" charset="0"/>
              <a:buChar char="•"/>
            </a:pPr>
            <a:r>
              <a:rPr lang="en-US" dirty="0"/>
              <a:t>Overlap in modeled populations?</a:t>
            </a:r>
          </a:p>
          <a:p>
            <a:r>
              <a:rPr lang="en-US" sz="2000" b="1" dirty="0"/>
              <a:t>Types of Bias</a:t>
            </a:r>
            <a:r>
              <a:rPr lang="en-US" sz="2000" dirty="0"/>
              <a:t> </a:t>
            </a:r>
            <a:r>
              <a:rPr lang="en-US" sz="2000" i="1" dirty="0"/>
              <a:t>(</a:t>
            </a:r>
            <a:r>
              <a:rPr lang="en-US" sz="2000" i="1" dirty="0" err="1"/>
              <a:t>Mehrabi</a:t>
            </a:r>
            <a:r>
              <a:rPr lang="en-US" sz="2000" i="1" dirty="0"/>
              <a:t> et al., 2021)</a:t>
            </a:r>
            <a:r>
              <a:rPr lang="en-US" sz="2000" dirty="0"/>
              <a:t>:</a:t>
            </a:r>
          </a:p>
          <a:p>
            <a:pPr lvl="1"/>
            <a:r>
              <a:rPr lang="en-US" b="1" dirty="0"/>
              <a:t>Historical Bias</a:t>
            </a:r>
            <a:r>
              <a:rPr lang="en-US" dirty="0"/>
              <a:t>: Algorithms reflect societal inequalities (e.g., COMPASS, Amazon recruitment).</a:t>
            </a:r>
          </a:p>
          <a:p>
            <a:pPr lvl="1"/>
            <a:r>
              <a:rPr lang="en-US" b="1" dirty="0"/>
              <a:t>Representation Bias</a:t>
            </a:r>
            <a:r>
              <a:rPr lang="en-US" dirty="0"/>
              <a:t>: Under- or over-representation of certain groups (e.g., </a:t>
            </a:r>
            <a:r>
              <a:rPr lang="en-US" dirty="0" err="1"/>
              <a:t>Buolamwini</a:t>
            </a:r>
            <a:r>
              <a:rPr lang="en-US" dirty="0"/>
              <a:t> and Gebru’s study on facial recognition misclassifying dark-skinned individuals).</a:t>
            </a:r>
          </a:p>
          <a:p>
            <a:pPr lvl="1"/>
            <a:endParaRPr lang="en-US" dirty="0"/>
          </a:p>
        </p:txBody>
      </p:sp>
    </p:spTree>
    <p:extLst>
      <p:ext uri="{BB962C8B-B14F-4D97-AF65-F5344CB8AC3E}">
        <p14:creationId xmlns:p14="http://schemas.microsoft.com/office/powerpoint/2010/main" val="3332399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896A4-C769-BA45-40DB-57C9F5E3B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248DD3-61F2-6FD6-9F8F-880FF3D4DC52}"/>
              </a:ext>
            </a:extLst>
          </p:cNvPr>
          <p:cNvSpPr>
            <a:spLocks noGrp="1"/>
          </p:cNvSpPr>
          <p:nvPr>
            <p:ph type="title"/>
          </p:nvPr>
        </p:nvSpPr>
        <p:spPr/>
        <p:txBody>
          <a:bodyPr/>
          <a:lstStyle/>
          <a:p>
            <a:r>
              <a:rPr lang="en-US" dirty="0"/>
              <a:t>Handling imperfections: </a:t>
            </a:r>
            <a:r>
              <a:rPr lang="en-US" sz="3200" dirty="0"/>
              <a:t>Data Management &amp; Mitigation Techniques</a:t>
            </a:r>
          </a:p>
        </p:txBody>
      </p:sp>
      <p:sp>
        <p:nvSpPr>
          <p:cNvPr id="4" name="Date Placeholder 3">
            <a:extLst>
              <a:ext uri="{FF2B5EF4-FFF2-40B4-BE49-F238E27FC236}">
                <a16:creationId xmlns:a16="http://schemas.microsoft.com/office/drawing/2014/main" id="{705BA446-38C0-D748-D98D-ADC8BC92BDEF}"/>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3C5A3FA1-E741-824B-E2C4-B61E68DE6C28}"/>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F0084576-9C8D-CB5E-0BB3-D5EAC564BE74}"/>
              </a:ext>
            </a:extLst>
          </p:cNvPr>
          <p:cNvSpPr>
            <a:spLocks noGrp="1"/>
          </p:cNvSpPr>
          <p:nvPr>
            <p:ph type="sldNum" sz="quarter" idx="12"/>
          </p:nvPr>
        </p:nvSpPr>
        <p:spPr/>
        <p:txBody>
          <a:bodyPr/>
          <a:lstStyle/>
          <a:p>
            <a:fld id="{0F9E59AD-4094-455D-83E1-70C030773ECA}" type="slidenum">
              <a:rPr lang="en-US" smtClean="0"/>
              <a:pPr/>
              <a:t>61</a:t>
            </a:fld>
            <a:endParaRPr lang="en-US" dirty="0"/>
          </a:p>
        </p:txBody>
      </p:sp>
      <p:sp>
        <p:nvSpPr>
          <p:cNvPr id="7" name="Content Placeholder 2">
            <a:extLst>
              <a:ext uri="{FF2B5EF4-FFF2-40B4-BE49-F238E27FC236}">
                <a16:creationId xmlns:a16="http://schemas.microsoft.com/office/drawing/2014/main" id="{27700203-5C51-A718-FA98-8204C5388615}"/>
              </a:ext>
            </a:extLst>
          </p:cNvPr>
          <p:cNvSpPr txBox="1">
            <a:spLocks/>
          </p:cNvSpPr>
          <p:nvPr/>
        </p:nvSpPr>
        <p:spPr bwMode="auto">
          <a:xfrm>
            <a:off x="457200" y="1455093"/>
            <a:ext cx="8229600" cy="227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sz="2000" b="1" dirty="0"/>
              <a:t>Technical Approaches to Mitigate Bias &amp; Data Issues</a:t>
            </a:r>
            <a:r>
              <a:rPr lang="en-US" sz="2000" dirty="0"/>
              <a:t> </a:t>
            </a:r>
            <a:r>
              <a:rPr lang="en-US" sz="2000" i="1" dirty="0"/>
              <a:t>(Roh et al., 2021)</a:t>
            </a:r>
            <a:r>
              <a:rPr lang="en-US" sz="2000" dirty="0"/>
              <a:t>:</a:t>
            </a:r>
          </a:p>
          <a:p>
            <a:pPr>
              <a:buFont typeface="Arial" panose="020B0604020202020204" pitchFamily="34" charset="0"/>
              <a:buChar char="•"/>
            </a:pPr>
            <a:r>
              <a:rPr lang="en-US" sz="2000" b="1" dirty="0"/>
              <a:t>Data Acquisition</a:t>
            </a:r>
            <a:r>
              <a:rPr lang="en-US" sz="2000" dirty="0"/>
              <a:t>: Data sharing (e.g., Kaggle, Data Lakes) and data search (e.g., GOODS).</a:t>
            </a:r>
          </a:p>
          <a:p>
            <a:pPr>
              <a:buFont typeface="Arial" panose="020B0604020202020204" pitchFamily="34" charset="0"/>
              <a:buChar char="•"/>
            </a:pPr>
            <a:r>
              <a:rPr lang="en-US" sz="2000" b="1" dirty="0"/>
              <a:t>Data Augmentation</a:t>
            </a:r>
            <a:r>
              <a:rPr lang="en-US" sz="2000" dirty="0"/>
              <a:t>: Adding external knowledge (e.g., Word2Vec, </a:t>
            </a:r>
            <a:r>
              <a:rPr lang="en-US" sz="2000" dirty="0" err="1"/>
              <a:t>GLoVE</a:t>
            </a:r>
            <a:r>
              <a:rPr lang="en-US" sz="2000" dirty="0"/>
              <a:t>).</a:t>
            </a:r>
          </a:p>
          <a:p>
            <a:pPr>
              <a:buFont typeface="Arial" panose="020B0604020202020204" pitchFamily="34" charset="0"/>
              <a:buChar char="•"/>
            </a:pPr>
            <a:r>
              <a:rPr lang="en-US" sz="2000" b="1" dirty="0"/>
              <a:t>Data Generation</a:t>
            </a:r>
            <a:r>
              <a:rPr lang="en-US" sz="2000" dirty="0"/>
              <a:t>: Crowdsourcing (Mechanical Turk) and synthetic data (e.g., GANs).</a:t>
            </a:r>
          </a:p>
          <a:p>
            <a:pPr>
              <a:buFont typeface="Arial" panose="020B0604020202020204" pitchFamily="34" charset="0"/>
              <a:buChar char="•"/>
            </a:pPr>
            <a:r>
              <a:rPr lang="en-US" sz="2000" b="1" dirty="0"/>
              <a:t>Data Labeling</a:t>
            </a:r>
            <a:r>
              <a:rPr lang="en-US" sz="2000" dirty="0"/>
              <a:t>: Crowdsourcing, active learning, weak supervision.</a:t>
            </a:r>
          </a:p>
          <a:p>
            <a:pPr>
              <a:buFont typeface="Arial" panose="020B0604020202020204" pitchFamily="34" charset="0"/>
              <a:buChar char="•"/>
            </a:pPr>
            <a:r>
              <a:rPr lang="en-US" sz="2000" b="1" dirty="0"/>
              <a:t>Data Cleaning</a:t>
            </a:r>
            <a:r>
              <a:rPr lang="en-US" sz="2000" dirty="0"/>
              <a:t>: Removing noise from features/labels.</a:t>
            </a:r>
          </a:p>
          <a:p>
            <a:pPr>
              <a:buFont typeface="Arial" panose="020B0604020202020204" pitchFamily="34" charset="0"/>
              <a:buChar char="•"/>
            </a:pPr>
            <a:r>
              <a:rPr lang="en-US" sz="2000" b="1" dirty="0"/>
              <a:t>Algorithmic Robustness</a:t>
            </a:r>
            <a:r>
              <a:rPr lang="en-US" sz="2000" dirty="0"/>
              <a:t>: Utilizing adversarial examples, transfer learning to improve model resilience.</a:t>
            </a:r>
          </a:p>
          <a:p>
            <a:pPr lvl="1"/>
            <a:endParaRPr lang="en-US" dirty="0"/>
          </a:p>
        </p:txBody>
      </p:sp>
    </p:spTree>
    <p:extLst>
      <p:ext uri="{BB962C8B-B14F-4D97-AF65-F5344CB8AC3E}">
        <p14:creationId xmlns:p14="http://schemas.microsoft.com/office/powerpoint/2010/main" val="3039724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0F72-7B74-CA28-C5D0-938E5E7BDCEB}"/>
              </a:ext>
            </a:extLst>
          </p:cNvPr>
          <p:cNvSpPr>
            <a:spLocks noGrp="1"/>
          </p:cNvSpPr>
          <p:nvPr>
            <p:ph type="title"/>
          </p:nvPr>
        </p:nvSpPr>
        <p:spPr/>
        <p:txBody>
          <a:bodyPr/>
          <a:lstStyle/>
          <a:p>
            <a:r>
              <a:rPr lang="en-US" dirty="0"/>
              <a:t>Online testing of Machine Learning Systems</a:t>
            </a:r>
          </a:p>
        </p:txBody>
      </p:sp>
      <p:sp>
        <p:nvSpPr>
          <p:cNvPr id="3" name="Content Placeholder 2">
            <a:extLst>
              <a:ext uri="{FF2B5EF4-FFF2-40B4-BE49-F238E27FC236}">
                <a16:creationId xmlns:a16="http://schemas.microsoft.com/office/drawing/2014/main" id="{BF97EB89-8D53-1AC2-5DB6-79A103B7FF1F}"/>
              </a:ext>
            </a:extLst>
          </p:cNvPr>
          <p:cNvSpPr>
            <a:spLocks noGrp="1"/>
          </p:cNvSpPr>
          <p:nvPr>
            <p:ph idx="1"/>
          </p:nvPr>
        </p:nvSpPr>
        <p:spPr>
          <a:xfrm>
            <a:off x="457200" y="1455093"/>
            <a:ext cx="8229600" cy="4389437"/>
          </a:xfrm>
        </p:spPr>
        <p:txBody>
          <a:bodyPr/>
          <a:lstStyle/>
          <a:p>
            <a:pPr marL="0" indent="0">
              <a:buNone/>
            </a:pPr>
            <a:r>
              <a:rPr lang="en-US" sz="2000" b="1" dirty="0"/>
              <a:t>Limitations of Offline Testing:</a:t>
            </a:r>
            <a:endParaRPr lang="en-US" sz="2000" dirty="0"/>
          </a:p>
          <a:p>
            <a:pPr>
              <a:buFont typeface="Arial" panose="020B0604020202020204" pitchFamily="34" charset="0"/>
              <a:buChar char="•"/>
            </a:pPr>
            <a:r>
              <a:rPr lang="en-US" sz="2000" dirty="0"/>
              <a:t>Offline testing only simulates real-world behavior, relying on historical data.</a:t>
            </a:r>
          </a:p>
          <a:p>
            <a:pPr>
              <a:buFont typeface="Arial" panose="020B0604020202020204" pitchFamily="34" charset="0"/>
              <a:buChar char="•"/>
            </a:pPr>
            <a:r>
              <a:rPr lang="en-US" sz="2000" dirty="0"/>
              <a:t>May not account for unexpected future scenarios or real-time issues post-deployment.</a:t>
            </a:r>
          </a:p>
          <a:p>
            <a:pPr marL="0" indent="0">
              <a:buNone/>
            </a:pPr>
            <a:r>
              <a:rPr lang="en-US" sz="2000" b="1" dirty="0"/>
              <a:t>Online Testing Approaches</a:t>
            </a:r>
            <a:r>
              <a:rPr lang="en-US" sz="2000" dirty="0"/>
              <a:t> </a:t>
            </a:r>
            <a:r>
              <a:rPr lang="en-US" sz="2000" i="1" dirty="0"/>
              <a:t>(Zhang et al., 2022)</a:t>
            </a:r>
            <a:r>
              <a:rPr lang="en-US" sz="2000" dirty="0"/>
              <a:t>:</a:t>
            </a:r>
          </a:p>
          <a:p>
            <a:pPr>
              <a:buFont typeface="+mj-lt"/>
              <a:buAutoNum type="arabicPeriod"/>
            </a:pPr>
            <a:r>
              <a:rPr lang="en-US" sz="2000" b="1" dirty="0"/>
              <a:t>Runtime Monitoring</a:t>
            </a:r>
            <a:r>
              <a:rPr lang="en-US" sz="2000" dirty="0"/>
              <a:t>: Continuous tracking of system behavior to detect runtime issues like races or deadlocks.</a:t>
            </a:r>
          </a:p>
          <a:p>
            <a:pPr>
              <a:buFont typeface="+mj-lt"/>
              <a:buAutoNum type="arabicPeriod"/>
            </a:pPr>
            <a:r>
              <a:rPr lang="en-US" sz="2000" b="1" dirty="0"/>
              <a:t>User Response Monitoring</a:t>
            </a:r>
            <a:r>
              <a:rPr lang="en-US" sz="2000" dirty="0"/>
              <a:t>:</a:t>
            </a:r>
          </a:p>
          <a:p>
            <a:pPr marL="457200" lvl="1" indent="0">
              <a:buNone/>
            </a:pPr>
            <a:r>
              <a:rPr lang="en-US" b="1" dirty="0"/>
              <a:t>	A/B Testing</a:t>
            </a:r>
            <a:r>
              <a:rPr lang="en-US" dirty="0"/>
              <a:t>: Compares new and old model versions with user cohorts to assess performance improvements.</a:t>
            </a:r>
          </a:p>
          <a:p>
            <a:pPr>
              <a:buFont typeface="+mj-lt"/>
              <a:buAutoNum type="arabicPeriod"/>
            </a:pPr>
            <a:r>
              <a:rPr lang="en-US" sz="2000" b="1" dirty="0"/>
              <a:t>KPI Tracking</a:t>
            </a:r>
            <a:r>
              <a:rPr lang="en-US" sz="2000" dirty="0"/>
              <a:t>:</a:t>
            </a:r>
          </a:p>
          <a:p>
            <a:pPr marL="457200" lvl="1" indent="0">
              <a:buNone/>
            </a:pPr>
            <a:r>
              <a:rPr lang="en-US" dirty="0"/>
              <a:t>	Monitors key business metrics to ensure the model aligns with strategic goals and enhances performance.</a:t>
            </a:r>
          </a:p>
          <a:p>
            <a:endParaRPr lang="en-US" dirty="0"/>
          </a:p>
        </p:txBody>
      </p:sp>
      <p:sp>
        <p:nvSpPr>
          <p:cNvPr id="4" name="Date Placeholder 3">
            <a:extLst>
              <a:ext uri="{FF2B5EF4-FFF2-40B4-BE49-F238E27FC236}">
                <a16:creationId xmlns:a16="http://schemas.microsoft.com/office/drawing/2014/main" id="{7A68EED8-DB11-1C79-CCEF-93CE56107DF1}"/>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8F9E6E30-B2D2-40B7-240F-34486286D5B7}"/>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C6D1CBF1-E06E-AE3F-C858-068C34ECFCEB}"/>
              </a:ext>
            </a:extLst>
          </p:cNvPr>
          <p:cNvSpPr>
            <a:spLocks noGrp="1"/>
          </p:cNvSpPr>
          <p:nvPr>
            <p:ph type="sldNum" sz="quarter" idx="12"/>
          </p:nvPr>
        </p:nvSpPr>
        <p:spPr/>
        <p:txBody>
          <a:bodyPr/>
          <a:lstStyle/>
          <a:p>
            <a:fld id="{0F9E59AD-4094-455D-83E1-70C030773ECA}" type="slidenum">
              <a:rPr lang="en-US" smtClean="0"/>
              <a:pPr/>
              <a:t>62</a:t>
            </a:fld>
            <a:endParaRPr lang="en-US" dirty="0"/>
          </a:p>
        </p:txBody>
      </p:sp>
    </p:spTree>
    <p:extLst>
      <p:ext uri="{BB962C8B-B14F-4D97-AF65-F5344CB8AC3E}">
        <p14:creationId xmlns:p14="http://schemas.microsoft.com/office/powerpoint/2010/main" val="26272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E58F-DA2C-37B2-9762-D9D1C765A71A}"/>
              </a:ext>
            </a:extLst>
          </p:cNvPr>
          <p:cNvSpPr>
            <a:spLocks noGrp="1"/>
          </p:cNvSpPr>
          <p:nvPr>
            <p:ph type="title"/>
          </p:nvPr>
        </p:nvSpPr>
        <p:spPr/>
        <p:txBody>
          <a:bodyPr/>
          <a:lstStyle/>
          <a:p>
            <a:r>
              <a:rPr lang="en-US" dirty="0"/>
              <a:t>Current industry practices in ML Deployment</a:t>
            </a:r>
          </a:p>
        </p:txBody>
      </p:sp>
      <p:sp>
        <p:nvSpPr>
          <p:cNvPr id="3" name="Content Placeholder 2">
            <a:extLst>
              <a:ext uri="{FF2B5EF4-FFF2-40B4-BE49-F238E27FC236}">
                <a16:creationId xmlns:a16="http://schemas.microsoft.com/office/drawing/2014/main" id="{78E15F5A-FCA2-750B-8C17-1BDE3FCF8E61}"/>
              </a:ext>
            </a:extLst>
          </p:cNvPr>
          <p:cNvSpPr>
            <a:spLocks noGrp="1"/>
          </p:cNvSpPr>
          <p:nvPr>
            <p:ph idx="1"/>
          </p:nvPr>
        </p:nvSpPr>
        <p:spPr>
          <a:xfrm>
            <a:off x="457200" y="1455093"/>
            <a:ext cx="8229600" cy="4389437"/>
          </a:xfrm>
        </p:spPr>
        <p:txBody>
          <a:bodyPr/>
          <a:lstStyle/>
          <a:p>
            <a:pPr marL="0" indent="0">
              <a:buNone/>
            </a:pPr>
            <a:r>
              <a:rPr lang="en-US" sz="2000" b="1" dirty="0"/>
              <a:t>Deployment Issues</a:t>
            </a:r>
          </a:p>
          <a:p>
            <a:pPr>
              <a:buFont typeface="Arial" panose="020B0604020202020204" pitchFamily="34" charset="0"/>
              <a:buChar char="•"/>
            </a:pPr>
            <a:r>
              <a:rPr lang="en-US" sz="2000" b="1" dirty="0"/>
              <a:t>Slow Deployment Rate</a:t>
            </a:r>
            <a:r>
              <a:rPr lang="en-US" sz="2000" dirty="0"/>
              <a:t>: Transition from lab models to production is often slow (e.g., Alexa, Siri, assisted driving).</a:t>
            </a:r>
          </a:p>
          <a:p>
            <a:pPr>
              <a:buFont typeface="Arial" panose="020B0604020202020204" pitchFamily="34" charset="0"/>
              <a:buChar char="•"/>
            </a:pPr>
            <a:r>
              <a:rPr lang="en-US" sz="2000" b="1" dirty="0"/>
              <a:t>Skill Gaps</a:t>
            </a:r>
            <a:r>
              <a:rPr lang="en-US" sz="2000" dirty="0"/>
              <a:t>: Data scientists lack training for end-to-end deployment; models often remain unutilized due to deployment gaps (</a:t>
            </a:r>
            <a:r>
              <a:rPr lang="en-US" sz="2000" dirty="0" err="1"/>
              <a:t>Patruno</a:t>
            </a:r>
            <a:r>
              <a:rPr lang="en-US" sz="2000" dirty="0"/>
              <a:t>, </a:t>
            </a:r>
            <a:r>
              <a:rPr lang="en-US" sz="2000" dirty="0" err="1"/>
              <a:t>Kaptein</a:t>
            </a:r>
            <a:r>
              <a:rPr lang="en-US" sz="2000" dirty="0"/>
              <a:t>).</a:t>
            </a:r>
          </a:p>
          <a:p>
            <a:pPr>
              <a:buFont typeface="Arial" panose="020B0604020202020204" pitchFamily="34" charset="0"/>
              <a:buChar char="•"/>
            </a:pPr>
            <a:r>
              <a:rPr lang="en-US" sz="2000" b="1" dirty="0"/>
              <a:t>Comprehensive Process Needed</a:t>
            </a:r>
            <a:r>
              <a:rPr lang="en-US" sz="2000" dirty="0"/>
              <a:t>:</a:t>
            </a:r>
          </a:p>
          <a:p>
            <a:pPr marL="742950" lvl="1" indent="-285750">
              <a:buFont typeface="Arial" panose="020B0604020202020204" pitchFamily="34" charset="0"/>
              <a:buChar char="•"/>
            </a:pPr>
            <a:r>
              <a:rPr lang="en-US" b="1" dirty="0"/>
              <a:t>AI-Driven Workflow</a:t>
            </a:r>
            <a:r>
              <a:rPr lang="en-US" dirty="0"/>
              <a:t>:</a:t>
            </a:r>
          </a:p>
          <a:p>
            <a:pPr marL="1143000" lvl="2" indent="-228600">
              <a:buFont typeface="Arial" panose="020B0604020202020204" pitchFamily="34" charset="0"/>
              <a:buChar char="•"/>
            </a:pPr>
            <a:r>
              <a:rPr lang="en-US" sz="2000" b="1" dirty="0"/>
              <a:t>Stages</a:t>
            </a:r>
            <a:r>
              <a:rPr lang="en-US" sz="2000" dirty="0"/>
              <a:t>: Data Prep → AI Modeling → Simulation &amp; Testing → Deployment.</a:t>
            </a:r>
          </a:p>
          <a:p>
            <a:pPr marL="1143000" lvl="2" indent="-228600">
              <a:buFont typeface="Arial" panose="020B0604020202020204" pitchFamily="34" charset="0"/>
              <a:buChar char="•"/>
            </a:pPr>
            <a:r>
              <a:rPr lang="en-US" sz="2000" b="1" dirty="0"/>
              <a:t>Simulation Limits</a:t>
            </a:r>
            <a:r>
              <a:rPr lang="en-US" sz="2000" dirty="0"/>
              <a:t>: Must ensure model robustness across scenarios but may not capture all edge cases.</a:t>
            </a:r>
          </a:p>
          <a:p>
            <a:pPr marL="0" indent="0">
              <a:buNone/>
            </a:pPr>
            <a:endParaRPr lang="en-US" dirty="0"/>
          </a:p>
        </p:txBody>
      </p:sp>
      <p:sp>
        <p:nvSpPr>
          <p:cNvPr id="4" name="Date Placeholder 3">
            <a:extLst>
              <a:ext uri="{FF2B5EF4-FFF2-40B4-BE49-F238E27FC236}">
                <a16:creationId xmlns:a16="http://schemas.microsoft.com/office/drawing/2014/main" id="{FDC571A8-2002-1F6C-99FF-FC2933C64E43}"/>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51673D40-0338-3537-DA84-7BC277AC02EE}"/>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92FF383B-7730-A966-6FB1-B7854EFB6D7C}"/>
              </a:ext>
            </a:extLst>
          </p:cNvPr>
          <p:cNvSpPr>
            <a:spLocks noGrp="1"/>
          </p:cNvSpPr>
          <p:nvPr>
            <p:ph type="sldNum" sz="quarter" idx="12"/>
          </p:nvPr>
        </p:nvSpPr>
        <p:spPr/>
        <p:txBody>
          <a:bodyPr/>
          <a:lstStyle/>
          <a:p>
            <a:fld id="{0F9E59AD-4094-455D-83E1-70C030773ECA}" type="slidenum">
              <a:rPr lang="en-US" smtClean="0"/>
              <a:pPr/>
              <a:t>63</a:t>
            </a:fld>
            <a:endParaRPr lang="en-US" dirty="0"/>
          </a:p>
        </p:txBody>
      </p:sp>
    </p:spTree>
    <p:extLst>
      <p:ext uri="{BB962C8B-B14F-4D97-AF65-F5344CB8AC3E}">
        <p14:creationId xmlns:p14="http://schemas.microsoft.com/office/powerpoint/2010/main" val="364007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38D19-F5E2-E983-5357-793A7E21C0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71BC7-EF2D-9B70-0E8F-A631EC664826}"/>
              </a:ext>
            </a:extLst>
          </p:cNvPr>
          <p:cNvSpPr>
            <a:spLocks noGrp="1"/>
          </p:cNvSpPr>
          <p:nvPr>
            <p:ph type="title"/>
          </p:nvPr>
        </p:nvSpPr>
        <p:spPr/>
        <p:txBody>
          <a:bodyPr/>
          <a:lstStyle/>
          <a:p>
            <a:r>
              <a:rPr lang="en-US" dirty="0"/>
              <a:t>Current industry practices in ML Deployment</a:t>
            </a:r>
          </a:p>
        </p:txBody>
      </p:sp>
      <p:sp>
        <p:nvSpPr>
          <p:cNvPr id="3" name="Content Placeholder 2">
            <a:extLst>
              <a:ext uri="{FF2B5EF4-FFF2-40B4-BE49-F238E27FC236}">
                <a16:creationId xmlns:a16="http://schemas.microsoft.com/office/drawing/2014/main" id="{28B21E41-8D87-C4AD-47C6-CFEAE992F760}"/>
              </a:ext>
            </a:extLst>
          </p:cNvPr>
          <p:cNvSpPr>
            <a:spLocks noGrp="1"/>
          </p:cNvSpPr>
          <p:nvPr>
            <p:ph idx="1"/>
          </p:nvPr>
        </p:nvSpPr>
        <p:spPr>
          <a:xfrm>
            <a:off x="457200" y="1455093"/>
            <a:ext cx="8229600" cy="4389437"/>
          </a:xfrm>
        </p:spPr>
        <p:txBody>
          <a:bodyPr/>
          <a:lstStyle/>
          <a:p>
            <a:pPr marL="0" indent="0">
              <a:buNone/>
            </a:pPr>
            <a:r>
              <a:rPr lang="en-US" sz="2000" b="1" dirty="0"/>
              <a:t>Integration Testing</a:t>
            </a:r>
          </a:p>
          <a:p>
            <a:pPr>
              <a:buFont typeface="Arial" panose="020B0604020202020204" pitchFamily="34" charset="0"/>
              <a:buChar char="•"/>
            </a:pPr>
            <a:r>
              <a:rPr lang="en-US" sz="2000" b="1" dirty="0"/>
              <a:t>Pipeline Reliability</a:t>
            </a:r>
            <a:r>
              <a:rPr lang="en-US" sz="2000" dirty="0"/>
              <a:t>:</a:t>
            </a:r>
          </a:p>
          <a:p>
            <a:pPr marL="742950" lvl="1" indent="-285750">
              <a:buFont typeface="Arial" panose="020B0604020202020204" pitchFamily="34" charset="0"/>
              <a:buChar char="•"/>
            </a:pPr>
            <a:r>
              <a:rPr lang="en-US" dirty="0"/>
              <a:t>Entire ML pipeline should undergo testing before deployment to catch issues that affect multiple components.</a:t>
            </a:r>
          </a:p>
          <a:p>
            <a:pPr marL="742950" lvl="1" indent="-285750">
              <a:buFont typeface="Arial" panose="020B0604020202020204" pitchFamily="34" charset="0"/>
              <a:buChar char="•"/>
            </a:pPr>
            <a:r>
              <a:rPr lang="en-US" b="1" dirty="0"/>
              <a:t>Importance</a:t>
            </a:r>
            <a:r>
              <a:rPr lang="en-US" dirty="0"/>
              <a:t>: Small changes in one component can disrupt the entire pipeline, stressing the need for comprehensive integration tests.</a:t>
            </a:r>
          </a:p>
          <a:p>
            <a:endParaRPr lang="en-US" dirty="0"/>
          </a:p>
        </p:txBody>
      </p:sp>
      <p:sp>
        <p:nvSpPr>
          <p:cNvPr id="4" name="Date Placeholder 3">
            <a:extLst>
              <a:ext uri="{FF2B5EF4-FFF2-40B4-BE49-F238E27FC236}">
                <a16:creationId xmlns:a16="http://schemas.microsoft.com/office/drawing/2014/main" id="{464B1D9D-EA7A-8DEF-6A5C-62CA3A25C707}"/>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F2B0A4B6-8487-6D45-43A0-3CDEB91BE0CE}"/>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57BEDD62-B77B-C530-040E-F36CD0C0A05E}"/>
              </a:ext>
            </a:extLst>
          </p:cNvPr>
          <p:cNvSpPr>
            <a:spLocks noGrp="1"/>
          </p:cNvSpPr>
          <p:nvPr>
            <p:ph type="sldNum" sz="quarter" idx="12"/>
          </p:nvPr>
        </p:nvSpPr>
        <p:spPr/>
        <p:txBody>
          <a:bodyPr/>
          <a:lstStyle/>
          <a:p>
            <a:fld id="{0F9E59AD-4094-455D-83E1-70C030773ECA}" type="slidenum">
              <a:rPr lang="en-US" smtClean="0"/>
              <a:pPr/>
              <a:t>64</a:t>
            </a:fld>
            <a:endParaRPr lang="en-US" dirty="0"/>
          </a:p>
        </p:txBody>
      </p:sp>
      <p:pic>
        <p:nvPicPr>
          <p:cNvPr id="8" name="Picture 7" descr="A diagram of a process&#10;&#10;Description automatically generated">
            <a:extLst>
              <a:ext uri="{FF2B5EF4-FFF2-40B4-BE49-F238E27FC236}">
                <a16:creationId xmlns:a16="http://schemas.microsoft.com/office/drawing/2014/main" id="{BEFD54B1-19B8-4E33-865D-0745CA891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834" y="3872797"/>
            <a:ext cx="6266667" cy="2057143"/>
          </a:xfrm>
          <a:prstGeom prst="rect">
            <a:avLst/>
          </a:prstGeom>
        </p:spPr>
      </p:pic>
      <p:sp>
        <p:nvSpPr>
          <p:cNvPr id="9" name="TextBox 8">
            <a:extLst>
              <a:ext uri="{FF2B5EF4-FFF2-40B4-BE49-F238E27FC236}">
                <a16:creationId xmlns:a16="http://schemas.microsoft.com/office/drawing/2014/main" id="{47B56DD7-77C1-D802-7F62-18671E87D022}"/>
              </a:ext>
            </a:extLst>
          </p:cNvPr>
          <p:cNvSpPr txBox="1"/>
          <p:nvPr/>
        </p:nvSpPr>
        <p:spPr>
          <a:xfrm>
            <a:off x="3103926" y="5993755"/>
            <a:ext cx="4576194" cy="246221"/>
          </a:xfrm>
          <a:prstGeom prst="rect">
            <a:avLst/>
          </a:prstGeom>
          <a:noFill/>
        </p:spPr>
        <p:txBody>
          <a:bodyPr wrap="square">
            <a:spAutoFit/>
          </a:bodyPr>
          <a:lstStyle/>
          <a:p>
            <a:r>
              <a:rPr lang="en-US" sz="1000" dirty="0"/>
              <a:t>A traditional Natural Language Processing Pipeline</a:t>
            </a:r>
          </a:p>
        </p:txBody>
      </p:sp>
    </p:spTree>
    <p:extLst>
      <p:ext uri="{BB962C8B-B14F-4D97-AF65-F5344CB8AC3E}">
        <p14:creationId xmlns:p14="http://schemas.microsoft.com/office/powerpoint/2010/main" val="950345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C2FB6-39F1-FFD0-49FF-9B17FF39B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88AB3-84D6-0B77-BD90-400334FB4676}"/>
              </a:ext>
            </a:extLst>
          </p:cNvPr>
          <p:cNvSpPr>
            <a:spLocks noGrp="1"/>
          </p:cNvSpPr>
          <p:nvPr>
            <p:ph type="title"/>
          </p:nvPr>
        </p:nvSpPr>
        <p:spPr/>
        <p:txBody>
          <a:bodyPr/>
          <a:lstStyle/>
          <a:p>
            <a:r>
              <a:rPr lang="en-US" dirty="0" err="1"/>
              <a:t>MLOps</a:t>
            </a:r>
            <a:r>
              <a:rPr lang="en-US" dirty="0"/>
              <a:t>: The Next Level in ML Deployment</a:t>
            </a:r>
          </a:p>
        </p:txBody>
      </p:sp>
      <p:sp>
        <p:nvSpPr>
          <p:cNvPr id="3" name="Content Placeholder 2">
            <a:extLst>
              <a:ext uri="{FF2B5EF4-FFF2-40B4-BE49-F238E27FC236}">
                <a16:creationId xmlns:a16="http://schemas.microsoft.com/office/drawing/2014/main" id="{730E6A22-C34F-6139-7B96-3C278B4329EA}"/>
              </a:ext>
            </a:extLst>
          </p:cNvPr>
          <p:cNvSpPr>
            <a:spLocks noGrp="1"/>
          </p:cNvSpPr>
          <p:nvPr>
            <p:ph idx="1"/>
          </p:nvPr>
        </p:nvSpPr>
        <p:spPr>
          <a:xfrm>
            <a:off x="457200" y="883593"/>
            <a:ext cx="8229600" cy="4389437"/>
          </a:xfrm>
        </p:spPr>
        <p:txBody>
          <a:bodyPr/>
          <a:lstStyle/>
          <a:p>
            <a:pPr marL="0" indent="0">
              <a:buNone/>
            </a:pPr>
            <a:r>
              <a:rPr lang="en-US" sz="2000" b="1" dirty="0" err="1"/>
              <a:t>MLOps</a:t>
            </a:r>
            <a:r>
              <a:rPr lang="en-US" sz="2000" b="1" dirty="0"/>
              <a:t> Framework</a:t>
            </a:r>
          </a:p>
          <a:p>
            <a:pPr>
              <a:buFont typeface="Arial" panose="020B0604020202020204" pitchFamily="34" charset="0"/>
              <a:buChar char="•"/>
            </a:pPr>
            <a:r>
              <a:rPr lang="en-US" sz="2000" b="1" dirty="0"/>
              <a:t>Adaptation of DevOps Principles</a:t>
            </a:r>
            <a:r>
              <a:rPr lang="en-US" sz="2000" dirty="0"/>
              <a:t>:</a:t>
            </a:r>
          </a:p>
          <a:p>
            <a:pPr marL="742950" lvl="1" indent="-285750">
              <a:buFont typeface="Arial" panose="020B0604020202020204" pitchFamily="34" charset="0"/>
              <a:buChar char="•"/>
            </a:pPr>
            <a:r>
              <a:rPr lang="en-US" b="1" dirty="0"/>
              <a:t>Version Control Expansion</a:t>
            </a:r>
            <a:r>
              <a:rPr lang="en-US" dirty="0"/>
              <a:t>: Applies not only to code but also to data, parameters, and training processes.</a:t>
            </a:r>
          </a:p>
          <a:p>
            <a:pPr marL="742950" lvl="1" indent="-285750">
              <a:buFont typeface="Arial" panose="020B0604020202020204" pitchFamily="34" charset="0"/>
              <a:buChar char="•"/>
            </a:pPr>
            <a:r>
              <a:rPr lang="en-US" b="1" dirty="0"/>
              <a:t>Documentation</a:t>
            </a:r>
            <a:r>
              <a:rPr lang="en-US" dirty="0"/>
              <a:t>: Ensures consistent standards across development and production stages, aiding reproducibility.</a:t>
            </a:r>
          </a:p>
          <a:p>
            <a:pPr>
              <a:buFont typeface="Arial" panose="020B0604020202020204" pitchFamily="34" charset="0"/>
              <a:buChar char="•"/>
            </a:pPr>
            <a:r>
              <a:rPr lang="en-US" sz="2000" b="1" dirty="0"/>
              <a:t>Automated Safeguards</a:t>
            </a:r>
            <a:r>
              <a:rPr lang="en-US" sz="2000" dirty="0"/>
              <a:t>:</a:t>
            </a:r>
          </a:p>
          <a:p>
            <a:pPr marL="742950" lvl="1" indent="-285750">
              <a:buFont typeface="Arial" panose="020B0604020202020204" pitchFamily="34" charset="0"/>
              <a:buChar char="•"/>
            </a:pPr>
            <a:r>
              <a:rPr lang="en-US" dirty="0"/>
              <a:t>Embeds data collection, cleaning, and testing procedures directly into code to standardize processes.</a:t>
            </a:r>
          </a:p>
          <a:p>
            <a:pPr marL="742950" lvl="1" indent="-285750">
              <a:buFont typeface="Arial" panose="020B0604020202020204" pitchFamily="34" charset="0"/>
              <a:buChar char="•"/>
            </a:pPr>
            <a:r>
              <a:rPr lang="en-US" dirty="0"/>
              <a:t>Prevents ad-hoc, non-replicable steps in ML pipelines.</a:t>
            </a:r>
          </a:p>
          <a:p>
            <a:pPr marL="0" indent="0">
              <a:buNone/>
            </a:pPr>
            <a:r>
              <a:rPr lang="en-US" sz="2000" b="1" dirty="0"/>
              <a:t>Continuous Pipeline Maintenance</a:t>
            </a:r>
          </a:p>
          <a:p>
            <a:pPr>
              <a:buFont typeface="Arial" panose="020B0604020202020204" pitchFamily="34" charset="0"/>
              <a:buChar char="•"/>
            </a:pPr>
            <a:r>
              <a:rPr lang="en-US" sz="2000" b="1" dirty="0"/>
              <a:t>Dynamic Data Handling</a:t>
            </a:r>
            <a:r>
              <a:rPr lang="en-US" sz="2000" dirty="0"/>
              <a:t>: ML models require periodic retraining to remain accurate.</a:t>
            </a:r>
          </a:p>
          <a:p>
            <a:pPr>
              <a:buFont typeface="Arial" panose="020B0604020202020204" pitchFamily="34" charset="0"/>
              <a:buChar char="•"/>
            </a:pPr>
            <a:r>
              <a:rPr lang="en-US" sz="2000" b="1" dirty="0"/>
              <a:t>Pipeline Management</a:t>
            </a:r>
            <a:r>
              <a:rPr lang="en-US" sz="2000" dirty="0"/>
              <a:t>:</a:t>
            </a:r>
          </a:p>
          <a:p>
            <a:pPr marL="742950" lvl="1" indent="-285750">
              <a:buFont typeface="Arial" panose="020B0604020202020204" pitchFamily="34" charset="0"/>
              <a:buChar char="•"/>
            </a:pPr>
            <a:r>
              <a:rPr lang="en-US" dirty="0"/>
              <a:t>Ensures smooth transitions and updates across model iterations, maintaining system continuity.</a:t>
            </a:r>
          </a:p>
          <a:p>
            <a:pPr marL="0" indent="0">
              <a:buNone/>
            </a:pPr>
            <a:endParaRPr lang="en-US" dirty="0"/>
          </a:p>
        </p:txBody>
      </p:sp>
      <p:sp>
        <p:nvSpPr>
          <p:cNvPr id="4" name="Date Placeholder 3">
            <a:extLst>
              <a:ext uri="{FF2B5EF4-FFF2-40B4-BE49-F238E27FC236}">
                <a16:creationId xmlns:a16="http://schemas.microsoft.com/office/drawing/2014/main" id="{7B16D80B-632F-80BE-2399-8554DB346557}"/>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2E3D00F5-F08A-7D40-861E-17AF39DE9E80}"/>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CDA93965-B1D3-0960-21B1-DE207A9BCAED}"/>
              </a:ext>
            </a:extLst>
          </p:cNvPr>
          <p:cNvSpPr>
            <a:spLocks noGrp="1"/>
          </p:cNvSpPr>
          <p:nvPr>
            <p:ph type="sldNum" sz="quarter" idx="12"/>
          </p:nvPr>
        </p:nvSpPr>
        <p:spPr/>
        <p:txBody>
          <a:bodyPr/>
          <a:lstStyle/>
          <a:p>
            <a:fld id="{0F9E59AD-4094-455D-83E1-70C030773ECA}" type="slidenum">
              <a:rPr lang="en-US" smtClean="0"/>
              <a:pPr/>
              <a:t>65</a:t>
            </a:fld>
            <a:endParaRPr lang="en-US" dirty="0"/>
          </a:p>
        </p:txBody>
      </p:sp>
    </p:spTree>
    <p:extLst>
      <p:ext uri="{BB962C8B-B14F-4D97-AF65-F5344CB8AC3E}">
        <p14:creationId xmlns:p14="http://schemas.microsoft.com/office/powerpoint/2010/main" val="3762730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3B3A-4DA1-7CCD-619A-171393A74FE0}"/>
              </a:ext>
            </a:extLst>
          </p:cNvPr>
          <p:cNvSpPr>
            <a:spLocks noGrp="1"/>
          </p:cNvSpPr>
          <p:nvPr>
            <p:ph type="title"/>
          </p:nvPr>
        </p:nvSpPr>
        <p:spPr/>
        <p:txBody>
          <a:bodyPr/>
          <a:lstStyle/>
          <a:p>
            <a:r>
              <a:rPr lang="en-US" dirty="0"/>
              <a:t>Improve safe development of ML systems</a:t>
            </a:r>
          </a:p>
        </p:txBody>
      </p:sp>
      <p:sp>
        <p:nvSpPr>
          <p:cNvPr id="3" name="Content Placeholder 2">
            <a:extLst>
              <a:ext uri="{FF2B5EF4-FFF2-40B4-BE49-F238E27FC236}">
                <a16:creationId xmlns:a16="http://schemas.microsoft.com/office/drawing/2014/main" id="{B77812AC-4546-59F7-1B19-7AF34FAE2772}"/>
              </a:ext>
            </a:extLst>
          </p:cNvPr>
          <p:cNvSpPr>
            <a:spLocks noGrp="1"/>
          </p:cNvSpPr>
          <p:nvPr>
            <p:ph idx="1"/>
          </p:nvPr>
        </p:nvSpPr>
        <p:spPr>
          <a:xfrm>
            <a:off x="457200" y="883593"/>
            <a:ext cx="8229600" cy="4389437"/>
          </a:xfrm>
        </p:spPr>
        <p:txBody>
          <a:bodyPr/>
          <a:lstStyle/>
          <a:p>
            <a:pPr marL="0" indent="0">
              <a:buNone/>
            </a:pPr>
            <a:r>
              <a:rPr lang="en-US" sz="2000" b="1" dirty="0"/>
              <a:t>Challenges of Rapid Deployment</a:t>
            </a:r>
          </a:p>
          <a:p>
            <a:pPr>
              <a:buFont typeface="Arial" panose="020B0604020202020204" pitchFamily="34" charset="0"/>
              <a:buChar char="•"/>
            </a:pPr>
            <a:r>
              <a:rPr lang="en-US" sz="2000" b="1" dirty="0"/>
              <a:t>Potential Risks</a:t>
            </a:r>
            <a:r>
              <a:rPr lang="en-US" sz="2000" dirty="0"/>
              <a:t>: Fast deployment may compromise safety and thorough testing, risking poorly vetted ML-based products.</a:t>
            </a:r>
          </a:p>
          <a:p>
            <a:pPr>
              <a:buFont typeface="Arial" panose="020B0604020202020204" pitchFamily="34" charset="0"/>
              <a:buChar char="•"/>
            </a:pPr>
            <a:r>
              <a:rPr lang="en-US" sz="2000" b="1" dirty="0"/>
              <a:t>Case-Specific Standards</a:t>
            </a:r>
            <a:r>
              <a:rPr lang="en-US" sz="2000" dirty="0"/>
              <a:t>: Safety measures must match the product’s impact (e.g., self-driving cars vs. voice recognition). Proper offline and online testing remains essential to avoid harm and PR issues.</a:t>
            </a:r>
          </a:p>
          <a:p>
            <a:pPr marL="0" indent="0">
              <a:buNone/>
            </a:pPr>
            <a:r>
              <a:rPr lang="en-US" sz="2000" b="1" dirty="0"/>
              <a:t>Proposed Enhancements for Safe Deployment</a:t>
            </a:r>
          </a:p>
          <a:p>
            <a:pPr>
              <a:buFont typeface="Arial" panose="020B0604020202020204" pitchFamily="34" charset="0"/>
              <a:buChar char="•"/>
            </a:pPr>
            <a:r>
              <a:rPr lang="en-US" sz="2000" b="1" dirty="0"/>
              <a:t>Calibration Needs</a:t>
            </a:r>
            <a:r>
              <a:rPr lang="en-US" sz="2000" dirty="0"/>
              <a:t>: Algorithms should accurately estimate probabilities, especially in critical fields like healthcare, to prevent unnecessary risks and costs.</a:t>
            </a:r>
          </a:p>
          <a:p>
            <a:pPr>
              <a:buFont typeface="Arial" panose="020B0604020202020204" pitchFamily="34" charset="0"/>
              <a:buChar char="•"/>
            </a:pPr>
            <a:r>
              <a:rPr lang="en-US" sz="2000" b="1" dirty="0"/>
              <a:t>Quality Assurance (QA) Inspirations</a:t>
            </a:r>
            <a:r>
              <a:rPr lang="en-US" sz="2000" dirty="0"/>
              <a:t>:</a:t>
            </a:r>
          </a:p>
          <a:p>
            <a:pPr marL="742950" lvl="1" indent="-285750">
              <a:buFont typeface="Arial" panose="020B0604020202020204" pitchFamily="34" charset="0"/>
              <a:buChar char="•"/>
            </a:pPr>
            <a:r>
              <a:rPr lang="en-US" b="1" dirty="0"/>
              <a:t>QA and QC Methods</a:t>
            </a:r>
            <a:r>
              <a:rPr lang="en-US" dirty="0"/>
              <a:t>: Adopt rigorous QA/QC standards from software engineering to meet fixed goals.</a:t>
            </a:r>
          </a:p>
          <a:p>
            <a:pPr marL="742950" lvl="1" indent="-285750">
              <a:buFont typeface="Arial" panose="020B0604020202020204" pitchFamily="34" charset="0"/>
              <a:buChar char="•"/>
            </a:pPr>
            <a:r>
              <a:rPr lang="en-US" b="1" dirty="0"/>
              <a:t>Clinical Trial Approach</a:t>
            </a:r>
            <a:r>
              <a:rPr lang="en-US" dirty="0"/>
              <a:t>: Implement independent, clinical-trial-like evaluations for ML algorithms to ensure robustness and fair competition.</a:t>
            </a:r>
          </a:p>
          <a:p>
            <a:endParaRPr lang="en-US" dirty="0"/>
          </a:p>
        </p:txBody>
      </p:sp>
      <p:sp>
        <p:nvSpPr>
          <p:cNvPr id="4" name="Date Placeholder 3">
            <a:extLst>
              <a:ext uri="{FF2B5EF4-FFF2-40B4-BE49-F238E27FC236}">
                <a16:creationId xmlns:a16="http://schemas.microsoft.com/office/drawing/2014/main" id="{2A190A36-74F1-7752-D60A-9D1C068C584B}"/>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F48DCA1E-842B-47F9-1D95-98E330B4166C}"/>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E3BB8D18-C9BE-D4F8-F21D-41A8328B51D1}"/>
              </a:ext>
            </a:extLst>
          </p:cNvPr>
          <p:cNvSpPr>
            <a:spLocks noGrp="1"/>
          </p:cNvSpPr>
          <p:nvPr>
            <p:ph type="sldNum" sz="quarter" idx="12"/>
          </p:nvPr>
        </p:nvSpPr>
        <p:spPr/>
        <p:txBody>
          <a:bodyPr/>
          <a:lstStyle/>
          <a:p>
            <a:fld id="{0F9E59AD-4094-455D-83E1-70C030773ECA}" type="slidenum">
              <a:rPr lang="en-US" smtClean="0"/>
              <a:pPr/>
              <a:t>66</a:t>
            </a:fld>
            <a:endParaRPr lang="en-US" dirty="0"/>
          </a:p>
        </p:txBody>
      </p:sp>
    </p:spTree>
    <p:extLst>
      <p:ext uri="{BB962C8B-B14F-4D97-AF65-F5344CB8AC3E}">
        <p14:creationId xmlns:p14="http://schemas.microsoft.com/office/powerpoint/2010/main" val="36642265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EFCD-8F12-5659-6908-F4DB8B0568DB}"/>
              </a:ext>
            </a:extLst>
          </p:cNvPr>
          <p:cNvSpPr>
            <a:spLocks noGrp="1"/>
          </p:cNvSpPr>
          <p:nvPr>
            <p:ph type="ctrTitle"/>
          </p:nvPr>
        </p:nvSpPr>
        <p:spPr/>
        <p:txBody>
          <a:bodyPr/>
          <a:lstStyle/>
          <a:p>
            <a:r>
              <a:rPr lang="en-US" dirty="0"/>
              <a:t>Improving Ethical Considerations</a:t>
            </a:r>
          </a:p>
        </p:txBody>
      </p:sp>
    </p:spTree>
    <p:extLst>
      <p:ext uri="{BB962C8B-B14F-4D97-AF65-F5344CB8AC3E}">
        <p14:creationId xmlns:p14="http://schemas.microsoft.com/office/powerpoint/2010/main" val="2603851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2B42-EBC4-2B34-8D31-C62B2898127F}"/>
              </a:ext>
            </a:extLst>
          </p:cNvPr>
          <p:cNvSpPr>
            <a:spLocks noGrp="1"/>
          </p:cNvSpPr>
          <p:nvPr>
            <p:ph type="title"/>
          </p:nvPr>
        </p:nvSpPr>
        <p:spPr/>
        <p:txBody>
          <a:bodyPr/>
          <a:lstStyle/>
          <a:p>
            <a:r>
              <a:rPr lang="en-US" dirty="0"/>
              <a:t>Principles of Responsible Machine Learning</a:t>
            </a:r>
          </a:p>
        </p:txBody>
      </p:sp>
      <p:sp>
        <p:nvSpPr>
          <p:cNvPr id="3" name="Content Placeholder 2">
            <a:extLst>
              <a:ext uri="{FF2B5EF4-FFF2-40B4-BE49-F238E27FC236}">
                <a16:creationId xmlns:a16="http://schemas.microsoft.com/office/drawing/2014/main" id="{675611A6-CD73-9F09-EC8E-5C29F172600B}"/>
              </a:ext>
            </a:extLst>
          </p:cNvPr>
          <p:cNvSpPr>
            <a:spLocks noGrp="1"/>
          </p:cNvSpPr>
          <p:nvPr>
            <p:ph idx="1"/>
          </p:nvPr>
        </p:nvSpPr>
        <p:spPr>
          <a:xfrm>
            <a:off x="457200" y="959094"/>
            <a:ext cx="8229600" cy="6347717"/>
          </a:xfrm>
        </p:spPr>
        <p:txBody>
          <a:bodyPr/>
          <a:lstStyle/>
          <a:p>
            <a:r>
              <a:rPr lang="en-US" sz="2200" b="1" dirty="0"/>
              <a:t>Data Bias Detection and Mitigation</a:t>
            </a:r>
            <a:br>
              <a:rPr lang="en-US" dirty="0"/>
            </a:br>
            <a:r>
              <a:rPr lang="en-US" sz="1600" dirty="0"/>
              <a:t>Ensuring that machine learning models are trained on unbiased and representative data, and that potential biases in the data are detected and addressed.</a:t>
            </a:r>
          </a:p>
          <a:p>
            <a:r>
              <a:rPr lang="en-US" sz="2200" b="1" dirty="0"/>
              <a:t>Explainability and Interpretability</a:t>
            </a:r>
            <a:br>
              <a:rPr lang="en-US" dirty="0"/>
            </a:br>
            <a:r>
              <a:rPr lang="en-US" sz="1600" dirty="0"/>
              <a:t>Ensuring that machine learning models are transparent and explainable, and that their decisions and predictions can be understood and evaluated by users.</a:t>
            </a:r>
          </a:p>
          <a:p>
            <a:r>
              <a:rPr lang="en-US" sz="2200" b="1" dirty="0"/>
              <a:t>Model Fairness and Non-Discrimination</a:t>
            </a:r>
            <a:br>
              <a:rPr lang="en-US" dirty="0"/>
            </a:br>
            <a:r>
              <a:rPr lang="en-US" sz="1600" dirty="0"/>
              <a:t>Ensuring that machine learning models do not discriminate against individuals or groups based on factors such as race, gender, or religion.</a:t>
            </a:r>
          </a:p>
          <a:p>
            <a:r>
              <a:rPr lang="en-US" sz="2200" b="1" dirty="0"/>
              <a:t>Data Privacy and Security </a:t>
            </a:r>
            <a:br>
              <a:rPr lang="en-US" dirty="0"/>
            </a:br>
            <a:r>
              <a:rPr lang="en-US" sz="1600" dirty="0"/>
              <a:t>Respecting the privacy and data protection rights of individuals, and ensuring that personal data is collected, processed, and used in a responsible and ethical manner.</a:t>
            </a:r>
          </a:p>
          <a:p>
            <a:r>
              <a:rPr lang="en-US" sz="2200" b="1" dirty="0"/>
              <a:t>Human-Centered Machine Learning </a:t>
            </a:r>
            <a:br>
              <a:rPr lang="en-US" dirty="0"/>
            </a:br>
            <a:r>
              <a:rPr lang="en-US" sz="1600" dirty="0"/>
              <a:t>Ensuring that machine learning models are developed with the needs and values of users and society in mind.</a:t>
            </a:r>
          </a:p>
          <a:p>
            <a:r>
              <a:rPr lang="en-US" sz="2200" b="1" dirty="0"/>
              <a:t>Reproducible Machine Learning</a:t>
            </a:r>
            <a:br>
              <a:rPr lang="en-US" dirty="0"/>
            </a:br>
            <a:r>
              <a:rPr lang="en-US" sz="1600" dirty="0"/>
              <a:t>Ensuring that machine learning models can be replicated and verified by independent parties. </a:t>
            </a:r>
            <a:br>
              <a:rPr lang="en-US" sz="2400" dirty="0"/>
            </a:br>
            <a:endParaRPr lang="en-US" sz="2400"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A82A7D61-01D0-FBEA-C5E9-957C0A2BEFB2}"/>
              </a:ext>
            </a:extLst>
          </p:cNvPr>
          <p:cNvSpPr>
            <a:spLocks noGrp="1"/>
          </p:cNvSpPr>
          <p:nvPr>
            <p:ph type="dt" sz="half" idx="10"/>
          </p:nvPr>
        </p:nvSpPr>
        <p:spPr/>
        <p:txBody>
          <a:bodyPr/>
          <a:lstStyle/>
          <a:p>
            <a:r>
              <a:rPr lang="en-US" dirty="0"/>
              <a:t>IEEE </a:t>
            </a:r>
            <a:r>
              <a:rPr lang="en-US" dirty="0" err="1"/>
              <a:t>BigData</a:t>
            </a:r>
            <a:r>
              <a:rPr lang="en-US" dirty="0"/>
              <a:t> 2024</a:t>
            </a:r>
          </a:p>
        </p:txBody>
      </p:sp>
      <p:sp>
        <p:nvSpPr>
          <p:cNvPr id="5" name="Footer Placeholder 4">
            <a:extLst>
              <a:ext uri="{FF2B5EF4-FFF2-40B4-BE49-F238E27FC236}">
                <a16:creationId xmlns:a16="http://schemas.microsoft.com/office/drawing/2014/main" id="{37C59AFA-D98C-8D14-8651-70F9204939C4}"/>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038269AE-9FFE-AE4E-4A4A-4CA5F42546E5}"/>
              </a:ext>
            </a:extLst>
          </p:cNvPr>
          <p:cNvSpPr>
            <a:spLocks noGrp="1"/>
          </p:cNvSpPr>
          <p:nvPr>
            <p:ph type="sldNum" sz="quarter" idx="12"/>
          </p:nvPr>
        </p:nvSpPr>
        <p:spPr/>
        <p:txBody>
          <a:bodyPr/>
          <a:lstStyle/>
          <a:p>
            <a:fld id="{0F9E59AD-4094-455D-83E1-70C030773ECA}" type="slidenum">
              <a:rPr lang="en-US" smtClean="0"/>
              <a:pPr/>
              <a:t>68</a:t>
            </a:fld>
            <a:endParaRPr lang="en-US" dirty="0"/>
          </a:p>
        </p:txBody>
      </p:sp>
    </p:spTree>
    <p:extLst>
      <p:ext uri="{BB962C8B-B14F-4D97-AF65-F5344CB8AC3E}">
        <p14:creationId xmlns:p14="http://schemas.microsoft.com/office/powerpoint/2010/main" val="1823747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5862-B5C4-C940-6FE5-C03E25A6B626}"/>
              </a:ext>
            </a:extLst>
          </p:cNvPr>
          <p:cNvSpPr>
            <a:spLocks noGrp="1"/>
          </p:cNvSpPr>
          <p:nvPr>
            <p:ph type="title"/>
          </p:nvPr>
        </p:nvSpPr>
        <p:spPr/>
        <p:txBody>
          <a:bodyPr/>
          <a:lstStyle/>
          <a:p>
            <a:r>
              <a:rPr lang="en-US" dirty="0"/>
              <a:t>Data bias detection and mitigation</a:t>
            </a:r>
          </a:p>
        </p:txBody>
      </p:sp>
      <p:sp>
        <p:nvSpPr>
          <p:cNvPr id="4" name="Date Placeholder 3">
            <a:extLst>
              <a:ext uri="{FF2B5EF4-FFF2-40B4-BE49-F238E27FC236}">
                <a16:creationId xmlns:a16="http://schemas.microsoft.com/office/drawing/2014/main" id="{851AFD62-6780-B4FA-0723-643653CE1138}"/>
              </a:ext>
            </a:extLst>
          </p:cNvPr>
          <p:cNvSpPr>
            <a:spLocks noGrp="1"/>
          </p:cNvSpPr>
          <p:nvPr>
            <p:ph type="dt" sz="half" idx="10"/>
          </p:nvPr>
        </p:nvSpPr>
        <p:spPr/>
        <p:txBody>
          <a:bodyPr/>
          <a:lstStyle/>
          <a:p>
            <a:r>
              <a:rPr lang="en-US" dirty="0"/>
              <a:t>IEEE </a:t>
            </a:r>
            <a:r>
              <a:rPr lang="en-US" dirty="0" err="1"/>
              <a:t>BigData</a:t>
            </a:r>
            <a:r>
              <a:rPr lang="en-US" dirty="0"/>
              <a:t> 2024</a:t>
            </a:r>
          </a:p>
        </p:txBody>
      </p:sp>
      <p:sp>
        <p:nvSpPr>
          <p:cNvPr id="5" name="Footer Placeholder 4">
            <a:extLst>
              <a:ext uri="{FF2B5EF4-FFF2-40B4-BE49-F238E27FC236}">
                <a16:creationId xmlns:a16="http://schemas.microsoft.com/office/drawing/2014/main" id="{6C77F296-6859-8231-2BED-92B5EA1ED0D0}"/>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67FEB56F-B64D-B950-CF7D-6915FD0D4ED4}"/>
              </a:ext>
            </a:extLst>
          </p:cNvPr>
          <p:cNvSpPr>
            <a:spLocks noGrp="1"/>
          </p:cNvSpPr>
          <p:nvPr>
            <p:ph type="sldNum" sz="quarter" idx="12"/>
          </p:nvPr>
        </p:nvSpPr>
        <p:spPr/>
        <p:txBody>
          <a:bodyPr/>
          <a:lstStyle/>
          <a:p>
            <a:fld id="{0F9E59AD-4094-455D-83E1-70C030773ECA}" type="slidenum">
              <a:rPr lang="en-US" smtClean="0"/>
              <a:pPr/>
              <a:t>69</a:t>
            </a:fld>
            <a:endParaRPr lang="en-US" dirty="0"/>
          </a:p>
        </p:txBody>
      </p:sp>
      <p:pic>
        <p:nvPicPr>
          <p:cNvPr id="8" name="Picture 7" descr="A group of people in a line&#10;&#10;Description automatically generated">
            <a:extLst>
              <a:ext uri="{FF2B5EF4-FFF2-40B4-BE49-F238E27FC236}">
                <a16:creationId xmlns:a16="http://schemas.microsoft.com/office/drawing/2014/main" id="{3FE6E7F7-E449-2ADE-F7F7-9ECDD9436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8208" y="1290336"/>
            <a:ext cx="4738592" cy="1143000"/>
          </a:xfrm>
          <a:prstGeom prst="rect">
            <a:avLst/>
          </a:prstGeom>
        </p:spPr>
      </p:pic>
      <p:sp>
        <p:nvSpPr>
          <p:cNvPr id="10" name="TextBox 9">
            <a:extLst>
              <a:ext uri="{FF2B5EF4-FFF2-40B4-BE49-F238E27FC236}">
                <a16:creationId xmlns:a16="http://schemas.microsoft.com/office/drawing/2014/main" id="{FD584B8E-F3AF-19E7-7442-FE165D8C2546}"/>
              </a:ext>
            </a:extLst>
          </p:cNvPr>
          <p:cNvSpPr txBox="1"/>
          <p:nvPr/>
        </p:nvSpPr>
        <p:spPr>
          <a:xfrm>
            <a:off x="4110606" y="2471684"/>
            <a:ext cx="4576194" cy="246221"/>
          </a:xfrm>
          <a:prstGeom prst="rect">
            <a:avLst/>
          </a:prstGeom>
          <a:noFill/>
        </p:spPr>
        <p:txBody>
          <a:bodyPr wrap="square">
            <a:spAutoFit/>
          </a:bodyPr>
          <a:lstStyle/>
          <a:p>
            <a:r>
              <a:rPr lang="en-US" sz="1000" dirty="0"/>
              <a:t>https://spotintelligence.com/2024/05/14/bias-mitigation-in-machine-learning/</a:t>
            </a:r>
          </a:p>
        </p:txBody>
      </p:sp>
      <p:sp>
        <p:nvSpPr>
          <p:cNvPr id="14" name="Content Placeholder 2">
            <a:extLst>
              <a:ext uri="{FF2B5EF4-FFF2-40B4-BE49-F238E27FC236}">
                <a16:creationId xmlns:a16="http://schemas.microsoft.com/office/drawing/2014/main" id="{99F6A07E-AB7F-B747-DB7A-A1F0E9E4432A}"/>
              </a:ext>
            </a:extLst>
          </p:cNvPr>
          <p:cNvSpPr txBox="1">
            <a:spLocks/>
          </p:cNvSpPr>
          <p:nvPr/>
        </p:nvSpPr>
        <p:spPr bwMode="auto">
          <a:xfrm>
            <a:off x="399611" y="718836"/>
            <a:ext cx="3560691" cy="25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r>
              <a:rPr lang="en-US" dirty="0"/>
              <a:t>Data bias is a systematic error in datasets that leads to unfair or skewed model outcomes.</a:t>
            </a:r>
          </a:p>
        </p:txBody>
      </p:sp>
      <p:sp>
        <p:nvSpPr>
          <p:cNvPr id="18" name="Content Placeholder 2">
            <a:extLst>
              <a:ext uri="{FF2B5EF4-FFF2-40B4-BE49-F238E27FC236}">
                <a16:creationId xmlns:a16="http://schemas.microsoft.com/office/drawing/2014/main" id="{A62DBDAF-2443-9B8E-CE4C-8ADFBCDF22EF}"/>
              </a:ext>
            </a:extLst>
          </p:cNvPr>
          <p:cNvSpPr>
            <a:spLocks noGrp="1"/>
          </p:cNvSpPr>
          <p:nvPr>
            <p:ph idx="1"/>
          </p:nvPr>
        </p:nvSpPr>
        <p:spPr>
          <a:xfrm>
            <a:off x="457200" y="3078363"/>
            <a:ext cx="8229600" cy="2808672"/>
          </a:xfrm>
        </p:spPr>
        <p:txBody>
          <a:bodyPr/>
          <a:lstStyle/>
          <a:p>
            <a:pPr marL="0" indent="0">
              <a:buNone/>
            </a:pPr>
            <a:br>
              <a:rPr lang="en-US" dirty="0"/>
            </a:br>
            <a:br>
              <a:rPr lang="en-US" dirty="0"/>
            </a:br>
            <a:endParaRPr lang="en-US" dirty="0"/>
          </a:p>
          <a:p>
            <a:pPr marL="0" indent="0">
              <a:buNone/>
            </a:pPr>
            <a:endParaRPr lang="en-US" dirty="0"/>
          </a:p>
          <a:p>
            <a:pPr marL="0" indent="0">
              <a:buNone/>
            </a:pPr>
            <a:endParaRPr lang="en-US" dirty="0"/>
          </a:p>
        </p:txBody>
      </p:sp>
      <p:sp>
        <p:nvSpPr>
          <p:cNvPr id="19" name="Content Placeholder 2">
            <a:extLst>
              <a:ext uri="{FF2B5EF4-FFF2-40B4-BE49-F238E27FC236}">
                <a16:creationId xmlns:a16="http://schemas.microsoft.com/office/drawing/2014/main" id="{405F01FD-D433-F783-F72A-1D65A2BA3273}"/>
              </a:ext>
            </a:extLst>
          </p:cNvPr>
          <p:cNvSpPr txBox="1">
            <a:spLocks/>
          </p:cNvSpPr>
          <p:nvPr/>
        </p:nvSpPr>
        <p:spPr bwMode="auto">
          <a:xfrm>
            <a:off x="399611" y="3078363"/>
            <a:ext cx="8229600" cy="346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b="1" dirty="0"/>
              <a:t>Techniques</a:t>
            </a:r>
            <a:r>
              <a:rPr lang="en-US" dirty="0"/>
              <a:t>:</a:t>
            </a:r>
          </a:p>
          <a:p>
            <a:pPr lvl="1"/>
            <a:r>
              <a:rPr lang="en-US" i="1" dirty="0"/>
              <a:t>Statistical analysis</a:t>
            </a:r>
          </a:p>
          <a:p>
            <a:pPr lvl="2"/>
            <a:r>
              <a:rPr lang="en-US" dirty="0"/>
              <a:t>Descriptive Statistics: Explore data distribution and characteristics.</a:t>
            </a:r>
          </a:p>
          <a:p>
            <a:pPr lvl="2"/>
            <a:r>
              <a:rPr lang="en-US" dirty="0"/>
              <a:t>Regression Analysis: Examine relationships between variables.</a:t>
            </a:r>
          </a:p>
          <a:p>
            <a:pPr lvl="2"/>
            <a:r>
              <a:rPr lang="en-US" dirty="0"/>
              <a:t>T-test, ANOVA: Test for independence between categorical variables.</a:t>
            </a:r>
          </a:p>
          <a:p>
            <a:pPr lvl="2"/>
            <a:r>
              <a:rPr lang="en-US" dirty="0"/>
              <a:t>Chi-square test: Compare means across groups.</a:t>
            </a:r>
          </a:p>
          <a:p>
            <a:pPr lvl="1"/>
            <a:r>
              <a:rPr lang="en-US" i="1" dirty="0"/>
              <a:t>Blind testing </a:t>
            </a:r>
          </a:p>
          <a:p>
            <a:pPr lvl="1"/>
            <a:r>
              <a:rPr lang="en-US" i="1" dirty="0"/>
              <a:t>Data augmentation</a:t>
            </a:r>
            <a:br>
              <a:rPr lang="en-US" dirty="0"/>
            </a:br>
            <a:br>
              <a:rPr lang="en-US" dirty="0"/>
            </a:b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07574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A9BF1A-E3A5-CFE1-3FBB-04FB06B07387}"/>
              </a:ext>
            </a:extLst>
          </p:cNvPr>
          <p:cNvSpPr>
            <a:spLocks noGrp="1"/>
          </p:cNvSpPr>
          <p:nvPr>
            <p:ph type="ctrTitle"/>
          </p:nvPr>
        </p:nvSpPr>
        <p:spPr/>
        <p:txBody>
          <a:bodyPr/>
          <a:lstStyle/>
          <a:p>
            <a:r>
              <a:rPr lang="en-US" dirty="0"/>
              <a:t>Classification</a:t>
            </a:r>
          </a:p>
        </p:txBody>
      </p:sp>
      <p:sp>
        <p:nvSpPr>
          <p:cNvPr id="8" name="Subtitle 7">
            <a:extLst>
              <a:ext uri="{FF2B5EF4-FFF2-40B4-BE49-F238E27FC236}">
                <a16:creationId xmlns:a16="http://schemas.microsoft.com/office/drawing/2014/main" id="{A150CE7E-9CB7-3273-CF71-3668D01595C5}"/>
              </a:ext>
            </a:extLst>
          </p:cNvPr>
          <p:cNvSpPr>
            <a:spLocks noGrp="1"/>
          </p:cNvSpPr>
          <p:nvPr>
            <p:ph type="subTitle" idx="1"/>
          </p:nvPr>
        </p:nvSpPr>
        <p:spPr/>
        <p:txBody>
          <a:bodyPr/>
          <a:lstStyle/>
          <a:p>
            <a:r>
              <a:rPr lang="en-US" dirty="0"/>
              <a:t>Choosing a performance metric</a:t>
            </a:r>
          </a:p>
        </p:txBody>
      </p:sp>
    </p:spTree>
    <p:extLst>
      <p:ext uri="{BB962C8B-B14F-4D97-AF65-F5344CB8AC3E}">
        <p14:creationId xmlns:p14="http://schemas.microsoft.com/office/powerpoint/2010/main" val="1871239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2241F-0928-CE50-53A9-807F55A4279B}"/>
              </a:ext>
            </a:extLst>
          </p:cNvPr>
          <p:cNvSpPr>
            <a:spLocks noGrp="1"/>
          </p:cNvSpPr>
          <p:nvPr>
            <p:ph type="title"/>
          </p:nvPr>
        </p:nvSpPr>
        <p:spPr/>
        <p:txBody>
          <a:bodyPr/>
          <a:lstStyle/>
          <a:p>
            <a:r>
              <a:rPr lang="en-US" dirty="0"/>
              <a:t>Statistical Analysis a Case Problem</a:t>
            </a:r>
            <a:br>
              <a:rPr lang="en-US" dirty="0"/>
            </a:br>
            <a:r>
              <a:rPr lang="en-US" sz="2800" dirty="0"/>
              <a:t>Predicting Customer Churn</a:t>
            </a:r>
          </a:p>
        </p:txBody>
      </p:sp>
      <p:sp>
        <p:nvSpPr>
          <p:cNvPr id="4" name="Date Placeholder 3">
            <a:extLst>
              <a:ext uri="{FF2B5EF4-FFF2-40B4-BE49-F238E27FC236}">
                <a16:creationId xmlns:a16="http://schemas.microsoft.com/office/drawing/2014/main" id="{393A6B73-5866-E937-719D-75D9312D2B66}"/>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AD7ED8CF-AAE7-6002-70B3-FEFAFA5C0A8D}"/>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B91D3479-7568-8386-3CA3-CBEAE838C832}"/>
              </a:ext>
            </a:extLst>
          </p:cNvPr>
          <p:cNvSpPr>
            <a:spLocks noGrp="1"/>
          </p:cNvSpPr>
          <p:nvPr>
            <p:ph type="sldNum" sz="quarter" idx="12"/>
          </p:nvPr>
        </p:nvSpPr>
        <p:spPr/>
        <p:txBody>
          <a:bodyPr/>
          <a:lstStyle/>
          <a:p>
            <a:fld id="{0F9E59AD-4094-455D-83E1-70C030773ECA}" type="slidenum">
              <a:rPr lang="en-US" smtClean="0"/>
              <a:pPr/>
              <a:t>70</a:t>
            </a:fld>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BF1BF9F-996E-5C4F-B163-38EE8E9E1D7C}"/>
                  </a:ext>
                </a:extLst>
              </p:cNvPr>
              <p:cNvSpPr>
                <a:spLocks noGrp="1"/>
              </p:cNvSpPr>
              <p:nvPr>
                <p:ph idx="1"/>
              </p:nvPr>
            </p:nvSpPr>
            <p:spPr>
              <a:xfrm>
                <a:off x="457200" y="1544673"/>
                <a:ext cx="8229600" cy="4389437"/>
              </a:xfrm>
            </p:spPr>
            <p:txBody>
              <a:bodyPr/>
              <a:lstStyle/>
              <a:p>
                <a:r>
                  <a:rPr lang="en-US" sz="2000" b="1" dirty="0"/>
                  <a:t>Problem</a:t>
                </a:r>
                <a:r>
                  <a:rPr lang="en-US" dirty="0"/>
                  <a:t>: </a:t>
                </a:r>
                <a:r>
                  <a:rPr lang="en-US" sz="2000" dirty="0"/>
                  <a:t>Suppose we have a dataset for a binary classification task, where we aim to predict whether a customer will churn</a:t>
                </a:r>
                <a:br>
                  <a:rPr lang="en-US" sz="2000" dirty="0"/>
                </a:b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=1</m:t>
                        </m:r>
                      </m:e>
                    </m:d>
                  </m:oMath>
                </a14:m>
                <a:r>
                  <a:rPr lang="en-US" sz="2000" dirty="0"/>
                  <a:t> or not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=0)</m:t>
                    </m:r>
                  </m:oMath>
                </a14:m>
                <a:r>
                  <a:rPr lang="en-US" sz="2000" dirty="0"/>
                  <a:t>. The dataset contains input features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a14:m>
                <a:r>
                  <a:rPr lang="en-US" sz="2000" dirty="0"/>
                  <a:t> for </a:t>
                </a:r>
                <a14:m>
                  <m:oMath xmlns:m="http://schemas.openxmlformats.org/officeDocument/2006/math">
                    <m:r>
                      <a:rPr lang="en-US" sz="2000" b="0" i="1" smtClean="0">
                        <a:latin typeface="Cambria Math" panose="02040503050406030204" pitchFamily="18" charset="0"/>
                      </a:rPr>
                      <m:t>𝑗</m:t>
                    </m:r>
                    <m:r>
                      <a:rPr lang="en-US" sz="2000" b="0" i="1" smtClean="0">
                        <a:latin typeface="Cambria Math" panose="02040503050406030204" pitchFamily="18" charset="0"/>
                      </a:rPr>
                      <m:t>=1,…,</m:t>
                    </m:r>
                    <m:r>
                      <a:rPr lang="en-US" sz="2000" b="0" i="1" smtClean="0">
                        <a:latin typeface="Cambria Math" panose="02040503050406030204" pitchFamily="18" charset="0"/>
                      </a:rPr>
                      <m:t>𝑝</m:t>
                    </m:r>
                    <m:r>
                      <a:rPr lang="en-US" sz="2000" b="0" i="1" smtClean="0">
                        <a:latin typeface="Cambria Math" panose="02040503050406030204" pitchFamily="18" charset="0"/>
                      </a:rPr>
                      <m:t>.</m:t>
                    </m:r>
                  </m:oMath>
                </a14:m>
                <a:endParaRPr lang="en-US" sz="2000" dirty="0"/>
              </a:p>
              <a:p>
                <a:r>
                  <a:rPr lang="en-US" sz="2000" b="1" dirty="0"/>
                  <a:t>Data Bias</a:t>
                </a:r>
                <a:r>
                  <a:rPr lang="en-US" sz="2000" dirty="0"/>
                  <a:t>: We suspect that the dataset may be biased, meaning that it does not represent the true population distribution fairly. </a:t>
                </a:r>
              </a:p>
              <a:p>
                <a:r>
                  <a:rPr lang="en-US" sz="2000" b="1" dirty="0"/>
                  <a:t>Identify Data Bias</a:t>
                </a:r>
                <a:r>
                  <a:rPr lang="en-US" sz="2000" dirty="0"/>
                  <a:t>: </a:t>
                </a:r>
              </a:p>
              <a:p>
                <a:pPr lvl="1"/>
                <a:r>
                  <a:rPr lang="en-US" sz="1600" dirty="0"/>
                  <a:t>Class Distribution: Calculate the proportion of positive and negative instances in the dataset.</a:t>
                </a:r>
              </a:p>
              <a:p>
                <a:pPr lvl="1"/>
                <a:r>
                  <a:rPr lang="en-US" sz="1600" dirty="0"/>
                  <a:t>Feature Distribution: Analyze the distribution of input features across different classes.</a:t>
                </a:r>
              </a:p>
              <a:p>
                <a:pPr lvl="1"/>
                <a:r>
                  <a:rPr lang="en-US" sz="1600" dirty="0"/>
                  <a:t>Correlation Analysis: Compute correlations between features and the target variable.</a:t>
                </a:r>
              </a:p>
              <a:p>
                <a:pPr lvl="1"/>
                <a:r>
                  <a:rPr lang="en-US" sz="1600" dirty="0"/>
                  <a:t>Group Comparisons: Group the data by relevant demographic attributes such as gender, race, income etc.</a:t>
                </a:r>
              </a:p>
            </p:txBody>
          </p:sp>
        </mc:Choice>
        <mc:Fallback xmlns="">
          <p:sp>
            <p:nvSpPr>
              <p:cNvPr id="10" name="Content Placeholder 9">
                <a:extLst>
                  <a:ext uri="{FF2B5EF4-FFF2-40B4-BE49-F238E27FC236}">
                    <a16:creationId xmlns:a16="http://schemas.microsoft.com/office/drawing/2014/main" id="{EBF1BF9F-996E-5C4F-B163-38EE8E9E1D7C}"/>
                  </a:ext>
                </a:extLst>
              </p:cNvPr>
              <p:cNvSpPr>
                <a:spLocks noGrp="1" noRot="1" noChangeAspect="1" noMove="1" noResize="1" noEditPoints="1" noAdjustHandles="1" noChangeArrowheads="1" noChangeShapeType="1" noTextEdit="1"/>
              </p:cNvSpPr>
              <p:nvPr>
                <p:ph idx="1"/>
              </p:nvPr>
            </p:nvSpPr>
            <p:spPr>
              <a:xfrm>
                <a:off x="457200" y="1544673"/>
                <a:ext cx="8229600" cy="4389437"/>
              </a:xfrm>
              <a:blipFill>
                <a:blip r:embed="rId2"/>
                <a:stretch>
                  <a:fillRect l="-519" t="-1111" b="-6111"/>
                </a:stretch>
              </a:blipFill>
            </p:spPr>
            <p:txBody>
              <a:bodyPr/>
              <a:lstStyle/>
              <a:p>
                <a:r>
                  <a:rPr lang="en-US">
                    <a:noFill/>
                  </a:rPr>
                  <a:t> </a:t>
                </a:r>
              </a:p>
            </p:txBody>
          </p:sp>
        </mc:Fallback>
      </mc:AlternateContent>
    </p:spTree>
    <p:extLst>
      <p:ext uri="{BB962C8B-B14F-4D97-AF65-F5344CB8AC3E}">
        <p14:creationId xmlns:p14="http://schemas.microsoft.com/office/powerpoint/2010/main" val="551380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752C8-A0BD-596C-8DD5-E5F901840FB9}"/>
              </a:ext>
            </a:extLst>
          </p:cNvPr>
          <p:cNvSpPr>
            <a:spLocks noGrp="1"/>
          </p:cNvSpPr>
          <p:nvPr>
            <p:ph type="title"/>
          </p:nvPr>
        </p:nvSpPr>
        <p:spPr/>
        <p:txBody>
          <a:bodyPr/>
          <a:lstStyle/>
          <a:p>
            <a:r>
              <a:rPr lang="en-US" dirty="0"/>
              <a:t>Addressing Data Bias</a:t>
            </a:r>
            <a:br>
              <a:rPr lang="en-US" dirty="0"/>
            </a:br>
            <a:r>
              <a:rPr lang="en-US" sz="2800" dirty="0"/>
              <a:t>Predicting Customer Churn</a:t>
            </a:r>
            <a:endParaRPr lang="en-US" dirty="0"/>
          </a:p>
        </p:txBody>
      </p:sp>
      <p:sp>
        <p:nvSpPr>
          <p:cNvPr id="3" name="Content Placeholder 2">
            <a:extLst>
              <a:ext uri="{FF2B5EF4-FFF2-40B4-BE49-F238E27FC236}">
                <a16:creationId xmlns:a16="http://schemas.microsoft.com/office/drawing/2014/main" id="{59612B3B-F8B9-6086-63FA-7C662CCE7837}"/>
              </a:ext>
            </a:extLst>
          </p:cNvPr>
          <p:cNvSpPr>
            <a:spLocks noGrp="1"/>
          </p:cNvSpPr>
          <p:nvPr>
            <p:ph idx="1"/>
          </p:nvPr>
        </p:nvSpPr>
        <p:spPr>
          <a:xfrm>
            <a:off x="457200" y="1455093"/>
            <a:ext cx="8229600" cy="4389437"/>
          </a:xfrm>
        </p:spPr>
        <p:txBody>
          <a:bodyPr/>
          <a:lstStyle/>
          <a:p>
            <a:pPr marL="0" indent="0">
              <a:buNone/>
            </a:pPr>
            <a:r>
              <a:rPr lang="en-US" dirty="0"/>
              <a:t>If data bias is identified, it is essential to address it to ensure fair and accurate predictions. Possible strategies include:</a:t>
            </a:r>
            <a:br>
              <a:rPr lang="en-US" dirty="0"/>
            </a:br>
            <a:endParaRPr lang="en-US" dirty="0"/>
          </a:p>
          <a:p>
            <a:r>
              <a:rPr lang="en-US" sz="2000" b="1" dirty="0"/>
              <a:t>Collecting more data</a:t>
            </a:r>
            <a:r>
              <a:rPr lang="en-US" sz="2000" dirty="0"/>
              <a:t>: If possible, collect more data to improve representation and reduce bias in the dataset.</a:t>
            </a:r>
          </a:p>
          <a:p>
            <a:r>
              <a:rPr lang="en-US" sz="2000" b="1" dirty="0"/>
              <a:t>Data augmentation</a:t>
            </a:r>
            <a:r>
              <a:rPr lang="en-US" sz="2000" dirty="0"/>
              <a:t>: Use techniques such as oversampling or synthetic data generation to balance the dataset and increase representation for underrepresented groups.</a:t>
            </a:r>
          </a:p>
          <a:p>
            <a:r>
              <a:rPr lang="en-US" sz="2000" b="1" dirty="0"/>
              <a:t>Feature engineering</a:t>
            </a:r>
            <a:r>
              <a:rPr lang="en-US" sz="2000" dirty="0"/>
              <a:t>: Modify or create new features that capture important characteristics for underrepresented groups, thereby reducing bias in feature representation.</a:t>
            </a:r>
          </a:p>
          <a:p>
            <a:r>
              <a:rPr lang="en-US" sz="2000" b="1" dirty="0"/>
              <a:t>Algorithmic modifications</a:t>
            </a:r>
            <a:r>
              <a:rPr lang="en-US" sz="2000" dirty="0"/>
              <a:t>: Explore fairness-aware algorithms that explicitly incorporate fairness constraints during model training to mitigate bias.</a:t>
            </a:r>
          </a:p>
          <a:p>
            <a:pPr marL="0" indent="0">
              <a:buNone/>
            </a:pPr>
            <a:endParaRPr lang="en-US" dirty="0"/>
          </a:p>
        </p:txBody>
      </p:sp>
      <p:sp>
        <p:nvSpPr>
          <p:cNvPr id="4" name="Date Placeholder 3">
            <a:extLst>
              <a:ext uri="{FF2B5EF4-FFF2-40B4-BE49-F238E27FC236}">
                <a16:creationId xmlns:a16="http://schemas.microsoft.com/office/drawing/2014/main" id="{FAE768C0-5A9B-2D4A-ACB7-19385A9155A1}"/>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F26BF5EC-AAE9-60CA-B770-267E0D45DBA2}"/>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C08B90AF-CC8A-9CB5-09C6-45ED373A82EC}"/>
              </a:ext>
            </a:extLst>
          </p:cNvPr>
          <p:cNvSpPr>
            <a:spLocks noGrp="1"/>
          </p:cNvSpPr>
          <p:nvPr>
            <p:ph type="sldNum" sz="quarter" idx="12"/>
          </p:nvPr>
        </p:nvSpPr>
        <p:spPr/>
        <p:txBody>
          <a:bodyPr/>
          <a:lstStyle/>
          <a:p>
            <a:fld id="{0F9E59AD-4094-455D-83E1-70C030773ECA}" type="slidenum">
              <a:rPr lang="en-US" smtClean="0"/>
              <a:pPr/>
              <a:t>71</a:t>
            </a:fld>
            <a:endParaRPr lang="en-US" dirty="0"/>
          </a:p>
        </p:txBody>
      </p:sp>
    </p:spTree>
    <p:extLst>
      <p:ext uri="{BB962C8B-B14F-4D97-AF65-F5344CB8AC3E}">
        <p14:creationId xmlns:p14="http://schemas.microsoft.com/office/powerpoint/2010/main" val="3429549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81850-7314-A2CB-AB90-A7872D9DE42A}"/>
              </a:ext>
            </a:extLst>
          </p:cNvPr>
          <p:cNvSpPr>
            <a:spLocks noGrp="1"/>
          </p:cNvSpPr>
          <p:nvPr>
            <p:ph type="title"/>
          </p:nvPr>
        </p:nvSpPr>
        <p:spPr/>
        <p:txBody>
          <a:bodyPr/>
          <a:lstStyle/>
          <a:p>
            <a:r>
              <a:rPr lang="en-US" dirty="0"/>
              <a:t>Explainability and Interpretability</a:t>
            </a:r>
          </a:p>
        </p:txBody>
      </p:sp>
      <p:sp>
        <p:nvSpPr>
          <p:cNvPr id="3" name="Content Placeholder 2">
            <a:extLst>
              <a:ext uri="{FF2B5EF4-FFF2-40B4-BE49-F238E27FC236}">
                <a16:creationId xmlns:a16="http://schemas.microsoft.com/office/drawing/2014/main" id="{4F26C590-4DF9-D510-EDF5-3CD55C406B67}"/>
              </a:ext>
            </a:extLst>
          </p:cNvPr>
          <p:cNvSpPr>
            <a:spLocks noGrp="1"/>
          </p:cNvSpPr>
          <p:nvPr>
            <p:ph idx="1"/>
          </p:nvPr>
        </p:nvSpPr>
        <p:spPr>
          <a:xfrm>
            <a:off x="481045" y="3903557"/>
            <a:ext cx="8229600" cy="2065726"/>
          </a:xfrm>
        </p:spPr>
        <p:txBody>
          <a:bodyPr/>
          <a:lstStyle/>
          <a:p>
            <a:pPr marL="0" indent="0">
              <a:buNone/>
            </a:pPr>
            <a:r>
              <a:rPr lang="en-US" b="1" dirty="0"/>
              <a:t>Techniques:</a:t>
            </a:r>
          </a:p>
          <a:p>
            <a:pPr lvl="1"/>
            <a:r>
              <a:rPr lang="en-US" i="1" dirty="0"/>
              <a:t>Model Visualization</a:t>
            </a:r>
            <a:r>
              <a:rPr lang="en-US" dirty="0"/>
              <a:t>: Shows model structure and data relationships.</a:t>
            </a:r>
          </a:p>
          <a:p>
            <a:pPr lvl="1"/>
            <a:r>
              <a:rPr lang="en-US" i="1" dirty="0"/>
              <a:t>Feature Importance Ranking</a:t>
            </a:r>
            <a:r>
              <a:rPr lang="en-US" dirty="0"/>
              <a:t>: Highlights key features influencing predictions.</a:t>
            </a:r>
          </a:p>
          <a:p>
            <a:pPr lvl="1"/>
            <a:r>
              <a:rPr lang="en-US" i="1" dirty="0"/>
              <a:t>Local Explanations</a:t>
            </a:r>
            <a:r>
              <a:rPr lang="en-US" dirty="0"/>
              <a:t>: Explains individual predictions, improving transparency.</a:t>
            </a:r>
          </a:p>
        </p:txBody>
      </p:sp>
      <p:sp>
        <p:nvSpPr>
          <p:cNvPr id="4" name="Date Placeholder 3">
            <a:extLst>
              <a:ext uri="{FF2B5EF4-FFF2-40B4-BE49-F238E27FC236}">
                <a16:creationId xmlns:a16="http://schemas.microsoft.com/office/drawing/2014/main" id="{6164141A-5FA2-EFC9-F09F-D3FCAD7EC810}"/>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A83324B4-3567-1472-42D7-13AD67AF4A8E}"/>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AD77BBC3-5973-0BA1-EA11-F4A1D1EEB29A}"/>
              </a:ext>
            </a:extLst>
          </p:cNvPr>
          <p:cNvSpPr>
            <a:spLocks noGrp="1"/>
          </p:cNvSpPr>
          <p:nvPr>
            <p:ph type="sldNum" sz="quarter" idx="12"/>
          </p:nvPr>
        </p:nvSpPr>
        <p:spPr/>
        <p:txBody>
          <a:bodyPr/>
          <a:lstStyle/>
          <a:p>
            <a:fld id="{0F9E59AD-4094-455D-83E1-70C030773ECA}" type="slidenum">
              <a:rPr lang="en-US" smtClean="0"/>
              <a:pPr/>
              <a:t>72</a:t>
            </a:fld>
            <a:endParaRPr lang="en-US" dirty="0"/>
          </a:p>
        </p:txBody>
      </p:sp>
      <p:sp>
        <p:nvSpPr>
          <p:cNvPr id="9" name="TextBox 8">
            <a:extLst>
              <a:ext uri="{FF2B5EF4-FFF2-40B4-BE49-F238E27FC236}">
                <a16:creationId xmlns:a16="http://schemas.microsoft.com/office/drawing/2014/main" id="{4FBCDE21-E4DA-974C-B174-7D7323E983C8}"/>
              </a:ext>
            </a:extLst>
          </p:cNvPr>
          <p:cNvSpPr txBox="1"/>
          <p:nvPr/>
        </p:nvSpPr>
        <p:spPr>
          <a:xfrm>
            <a:off x="5277407" y="3657336"/>
            <a:ext cx="4576194" cy="246221"/>
          </a:xfrm>
          <a:prstGeom prst="rect">
            <a:avLst/>
          </a:prstGeom>
          <a:noFill/>
        </p:spPr>
        <p:txBody>
          <a:bodyPr wrap="square">
            <a:spAutoFit/>
          </a:bodyPr>
          <a:lstStyle/>
          <a:p>
            <a:r>
              <a:rPr lang="en-US" sz="1000" dirty="0"/>
              <a:t>https://blog.ml.cmu.edu/2020/08/31/6-interpretability/</a:t>
            </a:r>
          </a:p>
        </p:txBody>
      </p:sp>
      <p:sp>
        <p:nvSpPr>
          <p:cNvPr id="12" name="Content Placeholder 2">
            <a:extLst>
              <a:ext uri="{FF2B5EF4-FFF2-40B4-BE49-F238E27FC236}">
                <a16:creationId xmlns:a16="http://schemas.microsoft.com/office/drawing/2014/main" id="{A787795C-5261-CB36-5C9A-20BC1FE5E909}"/>
              </a:ext>
            </a:extLst>
          </p:cNvPr>
          <p:cNvSpPr txBox="1">
            <a:spLocks/>
          </p:cNvSpPr>
          <p:nvPr/>
        </p:nvSpPr>
        <p:spPr bwMode="auto">
          <a:xfrm>
            <a:off x="5469622" y="909560"/>
            <a:ext cx="2837576" cy="268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pic>
        <p:nvPicPr>
          <p:cNvPr id="13" name="Picture 5">
            <a:extLst>
              <a:ext uri="{FF2B5EF4-FFF2-40B4-BE49-F238E27FC236}">
                <a16:creationId xmlns:a16="http://schemas.microsoft.com/office/drawing/2014/main" id="{B5347B90-9D81-73EB-CCBC-0B9010166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106" y="1151941"/>
            <a:ext cx="4144774" cy="2473494"/>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A46223A9-0251-A49F-8903-C89A20FE93B7}"/>
              </a:ext>
            </a:extLst>
          </p:cNvPr>
          <p:cNvSpPr txBox="1">
            <a:spLocks/>
          </p:cNvSpPr>
          <p:nvPr/>
        </p:nvSpPr>
        <p:spPr bwMode="auto">
          <a:xfrm>
            <a:off x="481045" y="1513598"/>
            <a:ext cx="4265802" cy="242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Font typeface="Arial" panose="020B0604020202020204" pitchFamily="34" charset="0"/>
              <a:buNone/>
            </a:pPr>
            <a:r>
              <a:rPr lang="en-US" sz="2000" dirty="0"/>
              <a:t>XML focuses on creating ML models that provide interpretable, understandable explanations for predictions, enhancing trust and transparency.</a:t>
            </a:r>
            <a:br>
              <a:rPr lang="en-US" dirty="0"/>
            </a:br>
            <a:br>
              <a:rPr lang="en-US" dirty="0"/>
            </a:br>
            <a:endParaRPr lang="en-US" dirty="0"/>
          </a:p>
        </p:txBody>
      </p:sp>
    </p:spTree>
    <p:extLst>
      <p:ext uri="{BB962C8B-B14F-4D97-AF65-F5344CB8AC3E}">
        <p14:creationId xmlns:p14="http://schemas.microsoft.com/office/powerpoint/2010/main" val="30939226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3664-D5CF-9C8C-72E0-4FA54F8F55E1}"/>
              </a:ext>
            </a:extLst>
          </p:cNvPr>
          <p:cNvSpPr>
            <a:spLocks noGrp="1"/>
          </p:cNvSpPr>
          <p:nvPr>
            <p:ph type="title"/>
          </p:nvPr>
        </p:nvSpPr>
        <p:spPr>
          <a:xfrm>
            <a:off x="457200" y="0"/>
            <a:ext cx="8229600" cy="1143000"/>
          </a:xfrm>
        </p:spPr>
        <p:txBody>
          <a:bodyPr/>
          <a:lstStyle/>
          <a:p>
            <a:r>
              <a:rPr lang="en-US" dirty="0"/>
              <a:t>Taxonomy of XML Techniques</a:t>
            </a:r>
          </a:p>
        </p:txBody>
      </p:sp>
      <p:sp>
        <p:nvSpPr>
          <p:cNvPr id="3" name="Content Placeholder 2">
            <a:extLst>
              <a:ext uri="{FF2B5EF4-FFF2-40B4-BE49-F238E27FC236}">
                <a16:creationId xmlns:a16="http://schemas.microsoft.com/office/drawing/2014/main" id="{A631FB03-AE76-DB43-AA7D-CE2C27CAB1C8}"/>
              </a:ext>
            </a:extLst>
          </p:cNvPr>
          <p:cNvSpPr>
            <a:spLocks noGrp="1"/>
          </p:cNvSpPr>
          <p:nvPr>
            <p:ph idx="1"/>
          </p:nvPr>
        </p:nvSpPr>
        <p:spPr>
          <a:xfrm>
            <a:off x="457200" y="177268"/>
            <a:ext cx="8229600" cy="4389437"/>
          </a:xfrm>
        </p:spPr>
        <p:txBody>
          <a:bodyPr/>
          <a:lstStyle/>
          <a:p>
            <a:endParaRPr lang="en-US" dirty="0"/>
          </a:p>
          <a:p>
            <a:r>
              <a:rPr lang="en-US" sz="2200" dirty="0"/>
              <a:t>Model-agnostic vs. Model-specific: </a:t>
            </a:r>
            <a:r>
              <a:rPr lang="en-US" sz="1600" dirty="0"/>
              <a:t>Model-agnostic techniques are adaptable to any model, while model-specific techniques are tailored for particular model types.</a:t>
            </a:r>
          </a:p>
          <a:p>
            <a:r>
              <a:rPr lang="en-US" sz="2200" dirty="0"/>
              <a:t>Rule-based vs. Model-based: </a:t>
            </a:r>
            <a:r>
              <a:rPr lang="en-US" sz="1600" dirty="0"/>
              <a:t>Rule-based techniques rely on explicit rules for explanations, while model-based techniques use the model's internal mechanisms, such as feature importance, to generate explanations.</a:t>
            </a:r>
          </a:p>
          <a:p>
            <a:r>
              <a:rPr lang="en-US" sz="2200" dirty="0"/>
              <a:t>Post-hoc vs. Ante-hoc:</a:t>
            </a:r>
            <a:r>
              <a:rPr lang="en-US" sz="1600" dirty="0"/>
              <a:t> Post-hoc XML techniques create explanations after the model's prediction, while ante-hoc XML techniques provide explanations during training</a:t>
            </a:r>
          </a:p>
          <a:p>
            <a:r>
              <a:rPr lang="en-US" sz="2200" dirty="0"/>
              <a:t>Local vs. Global: </a:t>
            </a:r>
            <a:r>
              <a:rPr lang="en-US" sz="1600" dirty="0"/>
              <a:t>Local XML techniques explain individual predictions, while global XML techniques provide insight into the model’s overall behavior and patterns.</a:t>
            </a:r>
            <a:endParaRPr lang="en-US" sz="2200" dirty="0"/>
          </a:p>
          <a:p>
            <a:r>
              <a:rPr lang="en-US" sz="2200" dirty="0"/>
              <a:t>Human-centric vs. Machine-centric: </a:t>
            </a:r>
            <a:r>
              <a:rPr lang="en-US" sz="1600" dirty="0"/>
              <a:t>Human-centric techniques aim to create explanations that are clear and useful for people, whereas machine-centric XML techniques prioritize efficiency for machine processing.</a:t>
            </a:r>
            <a:endParaRPr lang="en-US" sz="2200" dirty="0"/>
          </a:p>
          <a:p>
            <a:r>
              <a:rPr lang="en-US" sz="2200" dirty="0"/>
              <a:t>Qualitative vs. Quantitative: </a:t>
            </a:r>
            <a:r>
              <a:rPr lang="en-US" sz="1600" dirty="0"/>
              <a:t>Qualitative techniques provide explanations in human-readable forms while quantitative techniques offer explanations as statistical or mathematical measures.</a:t>
            </a:r>
          </a:p>
          <a:p>
            <a:r>
              <a:rPr lang="en-US" sz="2200" dirty="0"/>
              <a:t>Interactive vs. Static: </a:t>
            </a:r>
            <a:r>
              <a:rPr lang="en-US" sz="1600" dirty="0"/>
              <a:t>Interactive techniques let users explore scenarios and conduct what-if analyses, while static techniques provide fixed explanations.</a:t>
            </a:r>
            <a:endParaRPr lang="en-US" sz="2200" dirty="0"/>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5746C52F-43AF-771D-7B21-FA74250AFB89}"/>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D4508017-2AF4-BB67-216F-493F472D41D8}"/>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82D80523-C519-661A-BDB5-4437C4CDD7B6}"/>
              </a:ext>
            </a:extLst>
          </p:cNvPr>
          <p:cNvSpPr>
            <a:spLocks noGrp="1"/>
          </p:cNvSpPr>
          <p:nvPr>
            <p:ph type="sldNum" sz="quarter" idx="12"/>
          </p:nvPr>
        </p:nvSpPr>
        <p:spPr/>
        <p:txBody>
          <a:bodyPr/>
          <a:lstStyle/>
          <a:p>
            <a:fld id="{0F9E59AD-4094-455D-83E1-70C030773ECA}" type="slidenum">
              <a:rPr lang="en-US" smtClean="0"/>
              <a:pPr/>
              <a:t>73</a:t>
            </a:fld>
            <a:endParaRPr lang="en-US" dirty="0"/>
          </a:p>
        </p:txBody>
      </p:sp>
    </p:spTree>
    <p:extLst>
      <p:ext uri="{BB962C8B-B14F-4D97-AF65-F5344CB8AC3E}">
        <p14:creationId xmlns:p14="http://schemas.microsoft.com/office/powerpoint/2010/main" val="1584898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A7A4-FDDD-1513-1AF1-0678F21B60FC}"/>
              </a:ext>
            </a:extLst>
          </p:cNvPr>
          <p:cNvSpPr>
            <a:spLocks noGrp="1"/>
          </p:cNvSpPr>
          <p:nvPr>
            <p:ph type="title"/>
          </p:nvPr>
        </p:nvSpPr>
        <p:spPr>
          <a:xfrm>
            <a:off x="359448" y="256962"/>
            <a:ext cx="8229600" cy="1143000"/>
          </a:xfrm>
        </p:spPr>
        <p:txBody>
          <a:bodyPr/>
          <a:lstStyle/>
          <a:p>
            <a:r>
              <a:rPr lang="en-US" dirty="0"/>
              <a:t>Decision Trees	</a:t>
            </a:r>
          </a:p>
        </p:txBody>
      </p:sp>
      <p:sp>
        <p:nvSpPr>
          <p:cNvPr id="3" name="Content Placeholder 2">
            <a:extLst>
              <a:ext uri="{FF2B5EF4-FFF2-40B4-BE49-F238E27FC236}">
                <a16:creationId xmlns:a16="http://schemas.microsoft.com/office/drawing/2014/main" id="{6D66D99E-B67F-34A0-1611-502C81C60B9F}"/>
              </a:ext>
            </a:extLst>
          </p:cNvPr>
          <p:cNvSpPr>
            <a:spLocks noGrp="1"/>
          </p:cNvSpPr>
          <p:nvPr>
            <p:ph idx="1"/>
          </p:nvPr>
        </p:nvSpPr>
        <p:spPr>
          <a:xfrm>
            <a:off x="359448" y="1010956"/>
            <a:ext cx="4333592" cy="1916324"/>
          </a:xfrm>
        </p:spPr>
        <p:txBody>
          <a:bodyPr/>
          <a:lstStyle/>
          <a:p>
            <a:pPr marL="0" indent="0">
              <a:buNone/>
            </a:pPr>
            <a:r>
              <a:rPr lang="en-US" sz="2200" dirty="0"/>
              <a:t>Decision trees are interpretable machine learning models that visually represent decision-making processes, providing insights into data patterns.</a:t>
            </a:r>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801EA0-703D-DEFF-2882-11F6AEC733AC}"/>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51C55BC2-2479-18BC-7CEE-1FD795F942C5}"/>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C6644DE4-8E05-DB9D-5D45-091A21251BD3}"/>
              </a:ext>
            </a:extLst>
          </p:cNvPr>
          <p:cNvSpPr>
            <a:spLocks noGrp="1"/>
          </p:cNvSpPr>
          <p:nvPr>
            <p:ph type="sldNum" sz="quarter" idx="12"/>
          </p:nvPr>
        </p:nvSpPr>
        <p:spPr/>
        <p:txBody>
          <a:bodyPr/>
          <a:lstStyle/>
          <a:p>
            <a:fld id="{0F9E59AD-4094-455D-83E1-70C030773ECA}" type="slidenum">
              <a:rPr lang="en-US" smtClean="0"/>
              <a:pPr/>
              <a:t>74</a:t>
            </a:fld>
            <a:endParaRPr lang="en-US" dirty="0"/>
          </a:p>
        </p:txBody>
      </p:sp>
      <p:pic>
        <p:nvPicPr>
          <p:cNvPr id="9218" name="Picture 2" descr="STAR WP: Decision Trees">
            <a:extLst>
              <a:ext uri="{FF2B5EF4-FFF2-40B4-BE49-F238E27FC236}">
                <a16:creationId xmlns:a16="http://schemas.microsoft.com/office/drawing/2014/main" id="{5B6A149A-1210-812C-79C0-0A5251E85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520" y="1079322"/>
            <a:ext cx="4352936" cy="179167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0F39011-1734-C233-E49B-BD5448DFE82B}"/>
              </a:ext>
            </a:extLst>
          </p:cNvPr>
          <p:cNvSpPr txBox="1">
            <a:spLocks/>
          </p:cNvSpPr>
          <p:nvPr/>
        </p:nvSpPr>
        <p:spPr bwMode="auto">
          <a:xfrm>
            <a:off x="359448" y="3098567"/>
            <a:ext cx="4333592" cy="332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Font typeface="Arial" panose="020B0604020202020204" pitchFamily="34" charset="0"/>
              <a:buNone/>
            </a:pPr>
            <a:r>
              <a:rPr lang="en-US" sz="2000" b="1" dirty="0"/>
              <a:t>An example using Iris dataset:</a:t>
            </a:r>
            <a:br>
              <a:rPr lang="en-US" sz="2000" b="1" dirty="0"/>
            </a:br>
            <a:endParaRPr lang="en-US" sz="2000" b="1" dirty="0"/>
          </a:p>
          <a:p>
            <a:pPr lvl="1"/>
            <a:r>
              <a:rPr lang="en-US" sz="1800" b="1" dirty="0"/>
              <a:t> Features:</a:t>
            </a:r>
          </a:p>
          <a:p>
            <a:pPr lvl="2"/>
            <a:r>
              <a:rPr lang="en-US" sz="1600" dirty="0"/>
              <a:t>Sepal Length (cm)</a:t>
            </a:r>
          </a:p>
          <a:p>
            <a:pPr lvl="2"/>
            <a:r>
              <a:rPr lang="en-US" sz="1600" dirty="0"/>
              <a:t>Sepal Width (cm)</a:t>
            </a:r>
          </a:p>
          <a:p>
            <a:pPr lvl="2"/>
            <a:r>
              <a:rPr lang="en-US" sz="1600" dirty="0"/>
              <a:t>Petal Length (cm)</a:t>
            </a:r>
          </a:p>
          <a:p>
            <a:pPr lvl="2"/>
            <a:r>
              <a:rPr lang="en-US" sz="1600" dirty="0"/>
              <a:t>Petal Width (cm)</a:t>
            </a:r>
            <a:br>
              <a:rPr lang="en-US" sz="1600" dirty="0"/>
            </a:br>
            <a:endParaRPr lang="en-US" sz="1600" dirty="0"/>
          </a:p>
          <a:p>
            <a:pPr lvl="1"/>
            <a:r>
              <a:rPr lang="en-US" sz="1800" b="1" dirty="0"/>
              <a:t>Target:</a:t>
            </a:r>
            <a:r>
              <a:rPr lang="en-US" sz="1800" dirty="0"/>
              <a:t> </a:t>
            </a:r>
            <a:r>
              <a:rPr lang="en-US" sz="1600" dirty="0"/>
              <a:t>Classify iris flowers into one of three species. “</a:t>
            </a:r>
            <a:r>
              <a:rPr lang="en-US" sz="1600" dirty="0" err="1"/>
              <a:t>Setoca</a:t>
            </a:r>
            <a:r>
              <a:rPr lang="en-US" sz="1600" dirty="0"/>
              <a:t>”, “Versicolor”, “Virginica”. </a:t>
            </a:r>
          </a:p>
          <a:p>
            <a:pPr lvl="1"/>
            <a:endParaRPr lang="en-US" sz="1800" b="1"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9" name="Picture 8" descr="A graph with blue squares&#10;&#10;Description automatically generated">
            <a:extLst>
              <a:ext uri="{FF2B5EF4-FFF2-40B4-BE49-F238E27FC236}">
                <a16:creationId xmlns:a16="http://schemas.microsoft.com/office/drawing/2014/main" id="{7578D03F-CA9C-C16C-7C72-706DB3C78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040" y="3429000"/>
            <a:ext cx="4071895" cy="2888880"/>
          </a:xfrm>
          <a:prstGeom prst="rect">
            <a:avLst/>
          </a:prstGeom>
        </p:spPr>
      </p:pic>
    </p:spTree>
    <p:extLst>
      <p:ext uri="{BB962C8B-B14F-4D97-AF65-F5344CB8AC3E}">
        <p14:creationId xmlns:p14="http://schemas.microsoft.com/office/powerpoint/2010/main" val="1918204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384B2B7-0572-5BB7-6055-58715FE66100}"/>
                  </a:ext>
                </a:extLst>
              </p:cNvPr>
              <p:cNvSpPr txBox="1">
                <a:spLocks/>
              </p:cNvSpPr>
              <p:nvPr/>
            </p:nvSpPr>
            <p:spPr bwMode="auto">
              <a:xfrm>
                <a:off x="515923" y="2829521"/>
                <a:ext cx="8229600" cy="45283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sz="2200" b="1" dirty="0"/>
                  <a:t>Process</a:t>
                </a:r>
                <a:r>
                  <a:rPr lang="en-US" dirty="0"/>
                  <a:t>:</a:t>
                </a:r>
              </a:p>
              <a:p>
                <a:pPr lvl="1"/>
                <a:r>
                  <a:rPr lang="en-US" sz="1600" b="1" dirty="0"/>
                  <a:t>Background</a:t>
                </a:r>
                <a:r>
                  <a:rPr lang="en-US" sz="1600" dirty="0"/>
                  <a:t>: Let </a:t>
                </a:r>
                <a14:m>
                  <m:oMath xmlns:m="http://schemas.openxmlformats.org/officeDocument/2006/math">
                    <m:r>
                      <a:rPr lang="en-US" sz="1600" b="0" i="1" smtClean="0">
                        <a:latin typeface="Cambria Math" panose="02040503050406030204" pitchFamily="18" charset="0"/>
                      </a:rPr>
                      <m:t>𝑋</m:t>
                    </m:r>
                  </m:oMath>
                </a14:m>
                <a:r>
                  <a:rPr lang="en-US" sz="1600" dirty="0"/>
                  <a:t> denote the input space and </a:t>
                </a:r>
                <a14:m>
                  <m:oMath xmlns:m="http://schemas.openxmlformats.org/officeDocument/2006/math">
                    <m:r>
                      <a:rPr lang="en-US" sz="1600" b="1" i="1" smtClean="0">
                        <a:latin typeface="Cambria Math" panose="02040503050406030204" pitchFamily="18" charset="0"/>
                      </a:rPr>
                      <m:t>𝒙</m:t>
                    </m:r>
                    <m:r>
                      <a:rPr lang="en-US" sz="1600" b="1"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𝑋</m:t>
                    </m:r>
                  </m:oMath>
                </a14:m>
                <a:r>
                  <a:rPr lang="en-US" sz="1600" dirty="0"/>
                  <a:t> represent a specific instance. The black-box model is denoted as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𝑌</m:t>
                    </m:r>
                    <m:r>
                      <a:rPr lang="en-US" sz="1600" b="0" i="1" smtClean="0">
                        <a:latin typeface="Cambria Math" panose="02040503050406030204" pitchFamily="18" charset="0"/>
                        <a:ea typeface="Cambria Math" panose="02040503050406030204" pitchFamily="18" charset="0"/>
                      </a:rPr>
                      <m:t>,</m:t>
                    </m:r>
                  </m:oMath>
                </a14:m>
                <a:r>
                  <a:rPr lang="en-US" sz="1600" dirty="0"/>
                  <a:t> where </a:t>
                </a:r>
                <a14:m>
                  <m:oMath xmlns:m="http://schemas.openxmlformats.org/officeDocument/2006/math">
                    <m:r>
                      <a:rPr lang="en-US" sz="1600" b="0" i="1" smtClean="0">
                        <a:latin typeface="Cambria Math" panose="02040503050406030204" pitchFamily="18" charset="0"/>
                      </a:rPr>
                      <m:t>𝑌</m:t>
                    </m:r>
                  </m:oMath>
                </a14:m>
                <a:r>
                  <a:rPr lang="en-US" sz="1600" dirty="0"/>
                  <a:t> is the set of possible outcomes.</a:t>
                </a:r>
              </a:p>
              <a:p>
                <a:pPr lvl="1"/>
                <a:r>
                  <a:rPr lang="en-US" sz="1600" b="1" dirty="0"/>
                  <a:t>Local Linearity Assumption</a:t>
                </a:r>
                <a:r>
                  <a:rPr lang="en-US" sz="1600" dirty="0"/>
                  <a:t>: LIME assumes that the black-box model is locally linear around the instance of interest. To approximate the model's behavior in a local region, LIME creates a neighborhood around the instance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r>
                  <a:rPr lang="en-US" sz="1600" dirty="0"/>
                  <a:t> </a:t>
                </a:r>
              </a:p>
              <a:p>
                <a:pPr lvl="1"/>
                <a:r>
                  <a:rPr lang="en-US" sz="1600" b="1" dirty="0"/>
                  <a:t>Proximity Measure</a:t>
                </a:r>
                <a:r>
                  <a:rPr lang="en-US" sz="1600" dirty="0"/>
                  <a:t>: LIME employs a similarity measure to define the proximity of instances to the instance of interest, which can be based on distance metrics such as Euclidean distance or cosine similarity.</a:t>
                </a:r>
              </a:p>
              <a:p>
                <a:pPr lvl="1"/>
                <a:r>
                  <a:rPr lang="en-US" sz="1600" b="1" dirty="0"/>
                  <a:t>Local Model Training</a:t>
                </a:r>
                <a:r>
                  <a:rPr lang="en-US" sz="1600" dirty="0"/>
                  <a:t>: LIME generates a local training set by sampling instances from the neighborhood of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 </m:t>
                    </m:r>
                  </m:oMath>
                </a14:m>
                <a:r>
                  <a:rPr lang="en-US" sz="1600" dirty="0"/>
                  <a:t>according to the proximity measure. The black-box model’s predictions are used to obtain the labels for the local training set. </a:t>
                </a:r>
                <a:br>
                  <a:rPr lang="en-US" sz="1600" dirty="0"/>
                </a:br>
                <a:endParaRPr lang="en-US" sz="1600"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10" name="Content Placeholder 2">
                <a:extLst>
                  <a:ext uri="{FF2B5EF4-FFF2-40B4-BE49-F238E27FC236}">
                    <a16:creationId xmlns:a16="http://schemas.microsoft.com/office/drawing/2014/main" id="{F384B2B7-0572-5BB7-6055-58715FE66100}"/>
                  </a:ext>
                </a:extLst>
              </p:cNvPr>
              <p:cNvSpPr txBox="1">
                <a:spLocks noRot="1" noChangeAspect="1" noMove="1" noResize="1" noEditPoints="1" noAdjustHandles="1" noChangeArrowheads="1" noChangeShapeType="1" noTextEdit="1"/>
              </p:cNvSpPr>
              <p:nvPr/>
            </p:nvSpPr>
            <p:spPr bwMode="auto">
              <a:xfrm>
                <a:off x="515923" y="2829521"/>
                <a:ext cx="8229600" cy="4528366"/>
              </a:xfrm>
              <a:prstGeom prst="rect">
                <a:avLst/>
              </a:prstGeom>
              <a:blipFill>
                <a:blip r:embed="rId2"/>
                <a:stretch>
                  <a:fillRect l="-963" t="-1077" r="-8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4" name="Picture 13" descr="A frog with red eyes&#10;&#10;Description automatically generated">
            <a:extLst>
              <a:ext uri="{FF2B5EF4-FFF2-40B4-BE49-F238E27FC236}">
                <a16:creationId xmlns:a16="http://schemas.microsoft.com/office/drawing/2014/main" id="{4265C9D6-1553-0545-86ED-A5E6C4A2D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899" y="855078"/>
            <a:ext cx="3525825" cy="1853742"/>
          </a:xfrm>
          <a:prstGeom prst="rect">
            <a:avLst/>
          </a:prstGeom>
        </p:spPr>
      </p:pic>
      <p:sp>
        <p:nvSpPr>
          <p:cNvPr id="2" name="Title 1">
            <a:extLst>
              <a:ext uri="{FF2B5EF4-FFF2-40B4-BE49-F238E27FC236}">
                <a16:creationId xmlns:a16="http://schemas.microsoft.com/office/drawing/2014/main" id="{3DC4EDAE-C53D-6135-62FD-254045FF369A}"/>
              </a:ext>
            </a:extLst>
          </p:cNvPr>
          <p:cNvSpPr>
            <a:spLocks noGrp="1"/>
          </p:cNvSpPr>
          <p:nvPr>
            <p:ph type="title"/>
          </p:nvPr>
        </p:nvSpPr>
        <p:spPr>
          <a:xfrm>
            <a:off x="457200" y="170736"/>
            <a:ext cx="8229600" cy="1143000"/>
          </a:xfrm>
        </p:spPr>
        <p:txBody>
          <a:bodyPr/>
          <a:lstStyle/>
          <a:p>
            <a:r>
              <a:rPr lang="en-US" dirty="0"/>
              <a:t>Local Interpretable Model-Agnostic Explanations (LIME)</a:t>
            </a:r>
          </a:p>
        </p:txBody>
      </p:sp>
      <p:sp>
        <p:nvSpPr>
          <p:cNvPr id="3" name="Content Placeholder 2">
            <a:extLst>
              <a:ext uri="{FF2B5EF4-FFF2-40B4-BE49-F238E27FC236}">
                <a16:creationId xmlns:a16="http://schemas.microsoft.com/office/drawing/2014/main" id="{DDCC2740-BBD9-4D9E-9647-8A46322051D2}"/>
              </a:ext>
            </a:extLst>
          </p:cNvPr>
          <p:cNvSpPr>
            <a:spLocks noGrp="1"/>
          </p:cNvSpPr>
          <p:nvPr>
            <p:ph idx="1"/>
          </p:nvPr>
        </p:nvSpPr>
        <p:spPr>
          <a:xfrm>
            <a:off x="515923" y="1025838"/>
            <a:ext cx="2671894" cy="1918535"/>
          </a:xfrm>
        </p:spPr>
        <p:txBody>
          <a:bodyPr/>
          <a:lstStyle/>
          <a:p>
            <a:pPr marL="0" indent="0">
              <a:buNone/>
            </a:pPr>
            <a:endParaRPr lang="en-US" dirty="0"/>
          </a:p>
          <a:p>
            <a:endParaRPr lang="en-US" sz="2000" dirty="0"/>
          </a:p>
          <a:p>
            <a:endParaRPr lang="en-US" dirty="0"/>
          </a:p>
        </p:txBody>
      </p:sp>
      <p:sp>
        <p:nvSpPr>
          <p:cNvPr id="4" name="Date Placeholder 3">
            <a:extLst>
              <a:ext uri="{FF2B5EF4-FFF2-40B4-BE49-F238E27FC236}">
                <a16:creationId xmlns:a16="http://schemas.microsoft.com/office/drawing/2014/main" id="{7C9055E5-097A-18DB-6923-E0E70F7D198F}"/>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FCF9F19A-EFE7-DF10-8191-32987FD0462F}"/>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8F00BC7F-1314-47FA-A042-919366752566}"/>
              </a:ext>
            </a:extLst>
          </p:cNvPr>
          <p:cNvSpPr>
            <a:spLocks noGrp="1"/>
          </p:cNvSpPr>
          <p:nvPr>
            <p:ph type="sldNum" sz="quarter" idx="12"/>
          </p:nvPr>
        </p:nvSpPr>
        <p:spPr/>
        <p:txBody>
          <a:bodyPr/>
          <a:lstStyle/>
          <a:p>
            <a:fld id="{0F9E59AD-4094-455D-83E1-70C030773ECA}" type="slidenum">
              <a:rPr lang="en-US" smtClean="0"/>
              <a:pPr/>
              <a:t>75</a:t>
            </a:fld>
            <a:endParaRPr lang="en-US" dirty="0"/>
          </a:p>
        </p:txBody>
      </p:sp>
      <p:sp>
        <p:nvSpPr>
          <p:cNvPr id="16" name="TextBox 15">
            <a:extLst>
              <a:ext uri="{FF2B5EF4-FFF2-40B4-BE49-F238E27FC236}">
                <a16:creationId xmlns:a16="http://schemas.microsoft.com/office/drawing/2014/main" id="{7DFF57F0-F9F5-A774-E175-49961C6E58BD}"/>
              </a:ext>
            </a:extLst>
          </p:cNvPr>
          <p:cNvSpPr txBox="1"/>
          <p:nvPr/>
        </p:nvSpPr>
        <p:spPr>
          <a:xfrm>
            <a:off x="4599369" y="2705813"/>
            <a:ext cx="4146154" cy="461665"/>
          </a:xfrm>
          <a:prstGeom prst="rect">
            <a:avLst/>
          </a:prstGeom>
          <a:noFill/>
        </p:spPr>
        <p:txBody>
          <a:bodyPr wrap="square" rtlCol="0">
            <a:spAutoFit/>
          </a:bodyPr>
          <a:lstStyle/>
          <a:p>
            <a:r>
              <a:rPr lang="en-US" sz="800" b="0" i="0" dirty="0">
                <a:solidFill>
                  <a:srgbClr val="222222"/>
                </a:solidFill>
                <a:effectLst/>
                <a:latin typeface="Arial" panose="020B0604020202020204" pitchFamily="34" charset="0"/>
              </a:rPr>
              <a:t>Ribeiro, M.T., Singh, S. and </a:t>
            </a:r>
            <a:r>
              <a:rPr lang="en-US" sz="800" b="0" i="0" dirty="0" err="1">
                <a:solidFill>
                  <a:srgbClr val="222222"/>
                </a:solidFill>
                <a:effectLst/>
                <a:latin typeface="Arial" panose="020B0604020202020204" pitchFamily="34" charset="0"/>
              </a:rPr>
              <a:t>Guestrin</a:t>
            </a:r>
            <a:r>
              <a:rPr lang="en-US" sz="800" b="0" i="0" dirty="0">
                <a:solidFill>
                  <a:srgbClr val="222222"/>
                </a:solidFill>
                <a:effectLst/>
                <a:latin typeface="Arial" panose="020B0604020202020204" pitchFamily="34" charset="0"/>
              </a:rPr>
              <a:t>, C., 2016, August. " Why should </a:t>
            </a:r>
            <a:r>
              <a:rPr lang="en-US" sz="800" b="0" i="0" dirty="0" err="1">
                <a:solidFill>
                  <a:srgbClr val="222222"/>
                </a:solidFill>
                <a:effectLst/>
                <a:latin typeface="Arial" panose="020B0604020202020204" pitchFamily="34" charset="0"/>
              </a:rPr>
              <a:t>i</a:t>
            </a:r>
            <a:r>
              <a:rPr lang="en-US" sz="800" b="0" i="0" dirty="0">
                <a:solidFill>
                  <a:srgbClr val="222222"/>
                </a:solidFill>
                <a:effectLst/>
                <a:latin typeface="Arial" panose="020B0604020202020204" pitchFamily="34" charset="0"/>
              </a:rPr>
              <a:t> trust you?" Explaining the predictions of any classifier. In </a:t>
            </a:r>
            <a:r>
              <a:rPr lang="en-US" sz="800" b="0" i="1" dirty="0">
                <a:solidFill>
                  <a:srgbClr val="222222"/>
                </a:solidFill>
                <a:effectLst/>
                <a:latin typeface="Arial" panose="020B0604020202020204" pitchFamily="34" charset="0"/>
              </a:rPr>
              <a:t>Proceedings of the 22nd ACM SIGKDD international conference on knowledge discovery and data mining</a:t>
            </a:r>
            <a:r>
              <a:rPr lang="en-US" sz="800" b="0" i="0" dirty="0">
                <a:solidFill>
                  <a:srgbClr val="222222"/>
                </a:solidFill>
                <a:effectLst/>
                <a:latin typeface="Arial" panose="020B0604020202020204" pitchFamily="34" charset="0"/>
              </a:rPr>
              <a:t> (pp. 1135-1144).</a:t>
            </a:r>
            <a:endParaRPr lang="en-US" sz="800" dirty="0"/>
          </a:p>
        </p:txBody>
      </p:sp>
      <p:sp>
        <p:nvSpPr>
          <p:cNvPr id="17" name="TextBox 16">
            <a:extLst>
              <a:ext uri="{FF2B5EF4-FFF2-40B4-BE49-F238E27FC236}">
                <a16:creationId xmlns:a16="http://schemas.microsoft.com/office/drawing/2014/main" id="{A524179D-CEE1-F50D-D507-47262B29765B}"/>
              </a:ext>
            </a:extLst>
          </p:cNvPr>
          <p:cNvSpPr txBox="1"/>
          <p:nvPr/>
        </p:nvSpPr>
        <p:spPr>
          <a:xfrm>
            <a:off x="975696" y="1660645"/>
            <a:ext cx="2752254" cy="646331"/>
          </a:xfrm>
          <a:prstGeom prst="rect">
            <a:avLst/>
          </a:prstGeom>
          <a:noFill/>
        </p:spPr>
        <p:txBody>
          <a:bodyPr wrap="square" rtlCol="0">
            <a:spAutoFit/>
          </a:bodyPr>
          <a:lstStyle/>
          <a:p>
            <a:r>
              <a:rPr lang="en-US" dirty="0">
                <a:solidFill>
                  <a:schemeClr val="bg1"/>
                </a:solidFill>
              </a:rPr>
              <a:t>Model is making the right prediction in a </a:t>
            </a:r>
            <a:r>
              <a:rPr lang="en-US" b="1" u="sng" dirty="0">
                <a:solidFill>
                  <a:schemeClr val="bg1"/>
                </a:solidFill>
              </a:rPr>
              <a:t>right</a:t>
            </a:r>
            <a:r>
              <a:rPr lang="en-US" dirty="0">
                <a:solidFill>
                  <a:schemeClr val="bg1"/>
                </a:solidFill>
              </a:rPr>
              <a:t> way</a:t>
            </a:r>
          </a:p>
        </p:txBody>
      </p:sp>
      <p:cxnSp>
        <p:nvCxnSpPr>
          <p:cNvPr id="19" name="Straight Arrow Connector 18">
            <a:extLst>
              <a:ext uri="{FF2B5EF4-FFF2-40B4-BE49-F238E27FC236}">
                <a16:creationId xmlns:a16="http://schemas.microsoft.com/office/drawing/2014/main" id="{5BE0534D-779E-240D-9C92-A96B27C3BA7B}"/>
              </a:ext>
            </a:extLst>
          </p:cNvPr>
          <p:cNvCxnSpPr/>
          <p:nvPr/>
        </p:nvCxnSpPr>
        <p:spPr>
          <a:xfrm>
            <a:off x="3856776" y="1983810"/>
            <a:ext cx="61268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81291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EF84-C9C4-CE53-FEE1-7AC379310044}"/>
              </a:ext>
            </a:extLst>
          </p:cNvPr>
          <p:cNvSpPr>
            <a:spLocks noGrp="1"/>
          </p:cNvSpPr>
          <p:nvPr>
            <p:ph type="title"/>
          </p:nvPr>
        </p:nvSpPr>
        <p:spPr/>
        <p:txBody>
          <a:bodyPr/>
          <a:lstStyle/>
          <a:p>
            <a:r>
              <a:rPr lang="en-US" dirty="0"/>
              <a:t>LIME for a natural language processing task</a:t>
            </a:r>
          </a:p>
        </p:txBody>
      </p:sp>
      <p:sp>
        <p:nvSpPr>
          <p:cNvPr id="4" name="Date Placeholder 3">
            <a:extLst>
              <a:ext uri="{FF2B5EF4-FFF2-40B4-BE49-F238E27FC236}">
                <a16:creationId xmlns:a16="http://schemas.microsoft.com/office/drawing/2014/main" id="{CCB9F705-041F-8289-EAE1-BF8EDE2C64EE}"/>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2C58F20B-11D5-8664-6984-7E3E48F635AE}"/>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67C01268-8189-A109-0A9D-D64098DAF685}"/>
              </a:ext>
            </a:extLst>
          </p:cNvPr>
          <p:cNvSpPr>
            <a:spLocks noGrp="1"/>
          </p:cNvSpPr>
          <p:nvPr>
            <p:ph type="sldNum" sz="quarter" idx="12"/>
          </p:nvPr>
        </p:nvSpPr>
        <p:spPr/>
        <p:txBody>
          <a:bodyPr/>
          <a:lstStyle/>
          <a:p>
            <a:fld id="{0F9E59AD-4094-455D-83E1-70C030773ECA}" type="slidenum">
              <a:rPr lang="en-US" smtClean="0"/>
              <a:pPr/>
              <a:t>76</a:t>
            </a:fld>
            <a:endParaRPr lang="en-US" dirty="0"/>
          </a:p>
        </p:txBody>
      </p:sp>
      <p:pic>
        <p:nvPicPr>
          <p:cNvPr id="8" name="Picture 7" descr="A screen shot of a computer&#10;&#10;Description automatically generated">
            <a:extLst>
              <a:ext uri="{FF2B5EF4-FFF2-40B4-BE49-F238E27FC236}">
                <a16:creationId xmlns:a16="http://schemas.microsoft.com/office/drawing/2014/main" id="{015AD338-3959-1AF1-A4EA-EA90F7A27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037" y="3414905"/>
            <a:ext cx="4345664" cy="2727356"/>
          </a:xfrm>
          <a:prstGeom prst="rect">
            <a:avLst/>
          </a:prstGeom>
        </p:spPr>
      </p:pic>
      <p:sp>
        <p:nvSpPr>
          <p:cNvPr id="11" name="Content Placeholder 2">
            <a:extLst>
              <a:ext uri="{FF2B5EF4-FFF2-40B4-BE49-F238E27FC236}">
                <a16:creationId xmlns:a16="http://schemas.microsoft.com/office/drawing/2014/main" id="{8C34E2BE-6094-365C-8889-4D94A9EEB419}"/>
              </a:ext>
            </a:extLst>
          </p:cNvPr>
          <p:cNvSpPr>
            <a:spLocks noGrp="1"/>
          </p:cNvSpPr>
          <p:nvPr>
            <p:ph idx="1"/>
          </p:nvPr>
        </p:nvSpPr>
        <p:spPr>
          <a:xfrm>
            <a:off x="108642" y="883593"/>
            <a:ext cx="8809021" cy="2065726"/>
          </a:xfrm>
        </p:spPr>
        <p:txBody>
          <a:bodyPr/>
          <a:lstStyle/>
          <a:p>
            <a:pPr lvl="1"/>
            <a:r>
              <a:rPr lang="en-US" sz="1600" b="1" dirty="0"/>
              <a:t>Application</a:t>
            </a:r>
            <a:r>
              <a:rPr lang="en-US" dirty="0"/>
              <a:t>: </a:t>
            </a:r>
            <a:r>
              <a:rPr lang="en-US" sz="1600" dirty="0"/>
              <a:t>Use of LIME to interpret predictions from a logistic regression classifier applied to sentiment analysis on IMDb movie reviews. Text data is converted into numerical features using TF-IDF vectorization, and the model's performance on training data is evaluated.</a:t>
            </a:r>
            <a:br>
              <a:rPr lang="en-US" sz="1600" dirty="0"/>
            </a:br>
            <a:endParaRPr lang="en-US" sz="1600" dirty="0"/>
          </a:p>
          <a:p>
            <a:pPr lvl="1"/>
            <a:r>
              <a:rPr lang="en-US" sz="1600" dirty="0"/>
              <a:t>LIME enhances model transparency by explaining specific predictions, showing how particular words or phrases influence the sentiment classification, which is crucial for understanding and trusting NLP models in real-world applications.</a:t>
            </a:r>
          </a:p>
        </p:txBody>
      </p:sp>
      <p:sp>
        <p:nvSpPr>
          <p:cNvPr id="14" name="Content Placeholder 2">
            <a:extLst>
              <a:ext uri="{FF2B5EF4-FFF2-40B4-BE49-F238E27FC236}">
                <a16:creationId xmlns:a16="http://schemas.microsoft.com/office/drawing/2014/main" id="{4D2203DF-37D8-D6B4-CEC6-F991E36AA032}"/>
              </a:ext>
            </a:extLst>
          </p:cNvPr>
          <p:cNvSpPr txBox="1">
            <a:spLocks/>
          </p:cNvSpPr>
          <p:nvPr/>
        </p:nvSpPr>
        <p:spPr bwMode="auto">
          <a:xfrm>
            <a:off x="104114" y="3745720"/>
            <a:ext cx="4241549" cy="20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lvl="1"/>
            <a:r>
              <a:rPr lang="en-US" sz="1600" b="1" dirty="0"/>
              <a:t>Results</a:t>
            </a:r>
            <a:r>
              <a:rPr lang="en-US" sz="1600" dirty="0"/>
              <a:t>: Visually highlights the key words or features driving the logistic regression classifier’s positive sentiment prediction for a movie review, focusing on the top eight influential words to clarify how specific terms contribute to the model's decision.</a:t>
            </a:r>
          </a:p>
        </p:txBody>
      </p:sp>
    </p:spTree>
    <p:extLst>
      <p:ext uri="{BB962C8B-B14F-4D97-AF65-F5344CB8AC3E}">
        <p14:creationId xmlns:p14="http://schemas.microsoft.com/office/powerpoint/2010/main" val="576499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0D55-FCBA-B775-0D23-49DC95AA8B5C}"/>
              </a:ext>
            </a:extLst>
          </p:cNvPr>
          <p:cNvSpPr>
            <a:spLocks noGrp="1"/>
          </p:cNvSpPr>
          <p:nvPr>
            <p:ph type="title"/>
          </p:nvPr>
        </p:nvSpPr>
        <p:spPr/>
        <p:txBody>
          <a:bodyPr/>
          <a:lstStyle/>
          <a:p>
            <a:r>
              <a:rPr lang="en-US" dirty="0"/>
              <a:t>Heat Maps</a:t>
            </a:r>
          </a:p>
        </p:txBody>
      </p:sp>
      <p:pic>
        <p:nvPicPr>
          <p:cNvPr id="8" name="Content Placeholder 7" descr="A diagram of a diagram&#10;&#10;Description automatically generated">
            <a:extLst>
              <a:ext uri="{FF2B5EF4-FFF2-40B4-BE49-F238E27FC236}">
                <a16:creationId xmlns:a16="http://schemas.microsoft.com/office/drawing/2014/main" id="{416ADA96-6DCC-33A1-58F4-5E3D30A356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4324" y="1054870"/>
            <a:ext cx="4537537" cy="1707257"/>
          </a:xfrm>
        </p:spPr>
      </p:pic>
      <p:sp>
        <p:nvSpPr>
          <p:cNvPr id="4" name="Date Placeholder 3">
            <a:extLst>
              <a:ext uri="{FF2B5EF4-FFF2-40B4-BE49-F238E27FC236}">
                <a16:creationId xmlns:a16="http://schemas.microsoft.com/office/drawing/2014/main" id="{23B0A4ED-365B-A271-3D85-749AB397D6F3}"/>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495AB1C4-74DF-740A-D196-41ED1A0B907C}"/>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A1DFB704-CA6D-1F76-458E-258BCA835E0F}"/>
              </a:ext>
            </a:extLst>
          </p:cNvPr>
          <p:cNvSpPr>
            <a:spLocks noGrp="1"/>
          </p:cNvSpPr>
          <p:nvPr>
            <p:ph type="sldNum" sz="quarter" idx="12"/>
          </p:nvPr>
        </p:nvSpPr>
        <p:spPr/>
        <p:txBody>
          <a:bodyPr/>
          <a:lstStyle/>
          <a:p>
            <a:fld id="{0F9E59AD-4094-455D-83E1-70C030773ECA}" type="slidenum">
              <a:rPr lang="en-US" smtClean="0"/>
              <a:pPr/>
              <a:t>77</a:t>
            </a:fld>
            <a:endParaRPr lang="en-US" dirty="0"/>
          </a:p>
        </p:txBody>
      </p:sp>
      <p:sp>
        <p:nvSpPr>
          <p:cNvPr id="9" name="Content Placeholder 2">
            <a:extLst>
              <a:ext uri="{FF2B5EF4-FFF2-40B4-BE49-F238E27FC236}">
                <a16:creationId xmlns:a16="http://schemas.microsoft.com/office/drawing/2014/main" id="{A6E38E6E-C2B6-81D3-85AA-5B32788955E3}"/>
              </a:ext>
            </a:extLst>
          </p:cNvPr>
          <p:cNvSpPr txBox="1">
            <a:spLocks/>
          </p:cNvSpPr>
          <p:nvPr/>
        </p:nvSpPr>
        <p:spPr bwMode="auto">
          <a:xfrm>
            <a:off x="2775" y="1040413"/>
            <a:ext cx="4241549" cy="20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lvl="1"/>
            <a:r>
              <a:rPr lang="en-US" sz="1600" b="1" dirty="0"/>
              <a:t>Convolutional neural networks (CNNs) </a:t>
            </a:r>
            <a:r>
              <a:rPr lang="en-US" sz="1600" dirty="0"/>
              <a:t>are deep learning models designed to process and analyze visual data by automatically detecting patterns through layers of convolutional filters.</a:t>
            </a:r>
          </a:p>
        </p:txBody>
      </p:sp>
      <p:sp>
        <p:nvSpPr>
          <p:cNvPr id="13" name="Content Placeholder 2">
            <a:extLst>
              <a:ext uri="{FF2B5EF4-FFF2-40B4-BE49-F238E27FC236}">
                <a16:creationId xmlns:a16="http://schemas.microsoft.com/office/drawing/2014/main" id="{A4C96DE3-8FEC-FB4C-5F37-9E010CDD56C7}"/>
              </a:ext>
            </a:extLst>
          </p:cNvPr>
          <p:cNvSpPr txBox="1">
            <a:spLocks/>
          </p:cNvSpPr>
          <p:nvPr/>
        </p:nvSpPr>
        <p:spPr bwMode="auto">
          <a:xfrm>
            <a:off x="457200" y="2899098"/>
            <a:ext cx="8229600" cy="452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sz="1600" b="1" i="0" dirty="0">
                <a:effectLst/>
                <a:latin typeface="-apple-system"/>
              </a:rPr>
              <a:t>Visualizing heatmaps of class activation:</a:t>
            </a:r>
            <a:endParaRPr lang="en-US" dirty="0"/>
          </a:p>
          <a:p>
            <a:pPr lvl="1"/>
            <a:r>
              <a:rPr lang="en-US" sz="1600" dirty="0"/>
              <a:t>This technique is a type of class activation map (CAM) visualization, producing heatmaps to highlight image regions most relevant to a class prediction.</a:t>
            </a:r>
          </a:p>
          <a:p>
            <a:pPr lvl="1"/>
            <a:r>
              <a:rPr lang="en-US" sz="1600" dirty="0"/>
              <a:t>Grad-CAM (Gradient-weighted Class Activation Mapping) generates class activation heatmaps by weighting the channels in a CNN’s feature map based on the gradient of the predicted class score.</a:t>
            </a:r>
          </a:p>
          <a:p>
            <a:pPr lvl="1"/>
            <a:r>
              <a:rPr lang="en-US" sz="1600" dirty="0"/>
              <a:t>In simple terms, Grad-CAM highlights the most important parts of the feature map for predicting a specific class by calculating how much each channel contributes to the class score.</a:t>
            </a:r>
          </a:p>
          <a:p>
            <a:pPr lvl="1"/>
            <a:r>
              <a:rPr lang="en-US" sz="1600" dirty="0"/>
              <a:t>Grad-CAM creates a heatmap that highlights image regions most influential in predicting the target class, offering visual insight into the CNN’s decision-making process.</a:t>
            </a:r>
            <a:br>
              <a:rPr lang="en-US" sz="1600" dirty="0"/>
            </a:br>
            <a:endParaRPr lang="en-US" sz="1600"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98138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5EE95-D9F0-D746-DAA1-C931C6CF3895}"/>
              </a:ext>
            </a:extLst>
          </p:cNvPr>
          <p:cNvSpPr>
            <a:spLocks noGrp="1"/>
          </p:cNvSpPr>
          <p:nvPr>
            <p:ph type="title"/>
          </p:nvPr>
        </p:nvSpPr>
        <p:spPr/>
        <p:txBody>
          <a:bodyPr/>
          <a:lstStyle/>
          <a:p>
            <a:r>
              <a:rPr lang="en-US" dirty="0"/>
              <a:t>Heat Maps in Computer Vision</a:t>
            </a:r>
          </a:p>
        </p:txBody>
      </p:sp>
      <p:sp>
        <p:nvSpPr>
          <p:cNvPr id="4" name="Date Placeholder 3">
            <a:extLst>
              <a:ext uri="{FF2B5EF4-FFF2-40B4-BE49-F238E27FC236}">
                <a16:creationId xmlns:a16="http://schemas.microsoft.com/office/drawing/2014/main" id="{D69FA088-DC0B-76B0-9809-4888DA5F25E3}"/>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AA387B1A-1239-B33B-2FAF-6A82F7AD6167}"/>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F047E5E5-9081-7307-F4E7-6B00031FE2BB}"/>
              </a:ext>
            </a:extLst>
          </p:cNvPr>
          <p:cNvSpPr>
            <a:spLocks noGrp="1"/>
          </p:cNvSpPr>
          <p:nvPr>
            <p:ph type="sldNum" sz="quarter" idx="12"/>
          </p:nvPr>
        </p:nvSpPr>
        <p:spPr/>
        <p:txBody>
          <a:bodyPr/>
          <a:lstStyle/>
          <a:p>
            <a:fld id="{0F9E59AD-4094-455D-83E1-70C030773ECA}" type="slidenum">
              <a:rPr lang="en-US" smtClean="0"/>
              <a:pPr/>
              <a:t>78</a:t>
            </a:fld>
            <a:endParaRPr lang="en-US" dirty="0"/>
          </a:p>
        </p:txBody>
      </p:sp>
      <p:pic>
        <p:nvPicPr>
          <p:cNvPr id="12" name="Picture 11">
            <a:extLst>
              <a:ext uri="{FF2B5EF4-FFF2-40B4-BE49-F238E27FC236}">
                <a16:creationId xmlns:a16="http://schemas.microsoft.com/office/drawing/2014/main" id="{0EA14800-0BED-174D-C81F-17C42C482EDB}"/>
              </a:ext>
            </a:extLst>
          </p:cNvPr>
          <p:cNvPicPr>
            <a:picLocks noChangeAspect="1"/>
          </p:cNvPicPr>
          <p:nvPr/>
        </p:nvPicPr>
        <p:blipFill>
          <a:blip r:embed="rId2"/>
          <a:stretch>
            <a:fillRect/>
          </a:stretch>
        </p:blipFill>
        <p:spPr>
          <a:xfrm>
            <a:off x="5835745" y="883593"/>
            <a:ext cx="2756599" cy="1840604"/>
          </a:xfrm>
          <a:prstGeom prst="rect">
            <a:avLst/>
          </a:prstGeom>
        </p:spPr>
      </p:pic>
      <p:sp>
        <p:nvSpPr>
          <p:cNvPr id="13" name="Content Placeholder 2">
            <a:extLst>
              <a:ext uri="{FF2B5EF4-FFF2-40B4-BE49-F238E27FC236}">
                <a16:creationId xmlns:a16="http://schemas.microsoft.com/office/drawing/2014/main" id="{4A729BD8-200F-89C4-0DCC-512B2926515E}"/>
              </a:ext>
            </a:extLst>
          </p:cNvPr>
          <p:cNvSpPr txBox="1">
            <a:spLocks/>
          </p:cNvSpPr>
          <p:nvPr/>
        </p:nvSpPr>
        <p:spPr bwMode="auto">
          <a:xfrm>
            <a:off x="-137682" y="983305"/>
            <a:ext cx="4594634" cy="190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93700" lvl="1" indent="0">
              <a:buNone/>
            </a:pPr>
            <a:r>
              <a:rPr lang="en-US" sz="1400" b="1" dirty="0"/>
              <a:t>Application</a:t>
            </a:r>
            <a:r>
              <a:rPr lang="en-US" sz="1400" dirty="0"/>
              <a:t>: Using the pre-trained </a:t>
            </a:r>
            <a:r>
              <a:rPr lang="en-US" sz="1400" dirty="0" err="1"/>
              <a:t>Xception</a:t>
            </a:r>
            <a:r>
              <a:rPr lang="en-US" sz="1400" dirty="0"/>
              <a:t> model, we aim to understand two key questions:</a:t>
            </a:r>
          </a:p>
          <a:p>
            <a:pPr lvl="2"/>
            <a:r>
              <a:rPr lang="en-US" sz="1400" dirty="0"/>
              <a:t>Why did the model classify this image as a 'Pembroke' dog?</a:t>
            </a:r>
          </a:p>
          <a:p>
            <a:pPr lvl="2"/>
            <a:r>
              <a:rPr lang="en-US" sz="1400" dirty="0"/>
              <a:t>Which regions in the image are most influential for this classification?</a:t>
            </a:r>
          </a:p>
        </p:txBody>
      </p:sp>
      <p:sp>
        <p:nvSpPr>
          <p:cNvPr id="15" name="Content Placeholder 2">
            <a:extLst>
              <a:ext uri="{FF2B5EF4-FFF2-40B4-BE49-F238E27FC236}">
                <a16:creationId xmlns:a16="http://schemas.microsoft.com/office/drawing/2014/main" id="{9C9D7049-6232-8FEE-35CE-E69A64EFC7C2}"/>
              </a:ext>
            </a:extLst>
          </p:cNvPr>
          <p:cNvSpPr txBox="1">
            <a:spLocks/>
          </p:cNvSpPr>
          <p:nvPr/>
        </p:nvSpPr>
        <p:spPr bwMode="auto">
          <a:xfrm>
            <a:off x="221263" y="2508998"/>
            <a:ext cx="5255537" cy="452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sz="1600" b="1" i="0" dirty="0">
                <a:effectLst/>
                <a:latin typeface="-apple-system"/>
              </a:rPr>
              <a:t>The workflow:</a:t>
            </a:r>
            <a:endParaRPr lang="en-US" dirty="0"/>
          </a:p>
          <a:p>
            <a:pPr lvl="1"/>
            <a:r>
              <a:rPr lang="en-US" sz="1400" dirty="0"/>
              <a:t>To pinpoint regions relevant to the 'Pembroke' classification, we set up the Grad-CAM workflow by creating two models:</a:t>
            </a:r>
          </a:p>
          <a:p>
            <a:pPr lvl="2"/>
            <a:r>
              <a:rPr lang="en-US" sz="1400" dirty="0"/>
              <a:t>One maps the input image to the last convolutional layer activations.</a:t>
            </a:r>
          </a:p>
          <a:p>
            <a:pPr lvl="2"/>
            <a:r>
              <a:rPr lang="en-US" sz="1400" dirty="0"/>
              <a:t>The other maps these activations to the final class predictions.</a:t>
            </a:r>
          </a:p>
          <a:p>
            <a:pPr lvl="1"/>
            <a:r>
              <a:rPr lang="en-US" sz="1400" dirty="0"/>
              <a:t>We compute the gradient of the predicted class with respect to the last gradient convolutional layer activations.</a:t>
            </a:r>
          </a:p>
          <a:p>
            <a:pPr lvl="1"/>
            <a:r>
              <a:rPr lang="en-US" sz="1400" dirty="0"/>
              <a:t>The class activation heatmap is created by pooling and weighting the gradient tensor, then normalized to 0–1 for visualization.</a:t>
            </a:r>
          </a:p>
          <a:p>
            <a:pPr lvl="1"/>
            <a:r>
              <a:rPr lang="en-US" sz="1400" dirty="0"/>
              <a:t>The heatmap is overlaid on the original image, highlighting key areas influencing the 'Pembroke' classification.</a:t>
            </a:r>
          </a:p>
          <a:p>
            <a:pPr marL="0" indent="0">
              <a:buFont typeface="Arial" panose="020B0604020202020204" pitchFamily="34" charset="0"/>
              <a:buNone/>
            </a:pPr>
            <a:endParaRPr lang="en-US" dirty="0"/>
          </a:p>
        </p:txBody>
      </p:sp>
      <p:pic>
        <p:nvPicPr>
          <p:cNvPr id="21" name="Picture 20">
            <a:extLst>
              <a:ext uri="{FF2B5EF4-FFF2-40B4-BE49-F238E27FC236}">
                <a16:creationId xmlns:a16="http://schemas.microsoft.com/office/drawing/2014/main" id="{24868BD6-1AFA-150A-43F9-E383C1DBCE8D}"/>
              </a:ext>
            </a:extLst>
          </p:cNvPr>
          <p:cNvPicPr>
            <a:picLocks noChangeAspect="1"/>
          </p:cNvPicPr>
          <p:nvPr/>
        </p:nvPicPr>
        <p:blipFill>
          <a:blip r:embed="rId3"/>
          <a:stretch>
            <a:fillRect/>
          </a:stretch>
        </p:blipFill>
        <p:spPr>
          <a:xfrm>
            <a:off x="5953007" y="2818858"/>
            <a:ext cx="2588116" cy="3664274"/>
          </a:xfrm>
          <a:prstGeom prst="rect">
            <a:avLst/>
          </a:prstGeom>
        </p:spPr>
      </p:pic>
    </p:spTree>
    <p:extLst>
      <p:ext uri="{BB962C8B-B14F-4D97-AF65-F5344CB8AC3E}">
        <p14:creationId xmlns:p14="http://schemas.microsoft.com/office/powerpoint/2010/main" val="2387799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6479-A5A7-ACCF-281A-8417C000EF5C}"/>
              </a:ext>
            </a:extLst>
          </p:cNvPr>
          <p:cNvSpPr>
            <a:spLocks noGrp="1"/>
          </p:cNvSpPr>
          <p:nvPr>
            <p:ph type="title"/>
          </p:nvPr>
        </p:nvSpPr>
        <p:spPr/>
        <p:txBody>
          <a:bodyPr/>
          <a:lstStyle/>
          <a:p>
            <a:r>
              <a:rPr lang="en-US" dirty="0"/>
              <a:t>Model Fairness and Non-Discrimination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67A4CE-D9C9-8674-5658-46363B552B86}"/>
                  </a:ext>
                </a:extLst>
              </p:cNvPr>
              <p:cNvSpPr>
                <a:spLocks noGrp="1"/>
              </p:cNvSpPr>
              <p:nvPr>
                <p:ph idx="1"/>
              </p:nvPr>
            </p:nvSpPr>
            <p:spPr>
              <a:xfrm>
                <a:off x="457200" y="2896148"/>
                <a:ext cx="8229600" cy="4389437"/>
              </a:xfrm>
            </p:spPr>
            <p:txBody>
              <a:bodyPr/>
              <a:lstStyle/>
              <a:p>
                <a:r>
                  <a:rPr lang="en-US" sz="2200" dirty="0"/>
                  <a:t>Fairness metrics</a:t>
                </a:r>
              </a:p>
              <a:p>
                <a:pPr lvl="1"/>
                <a:r>
                  <a:rPr lang="en-US" dirty="0"/>
                  <a:t>Demographic parity</a:t>
                </a:r>
              </a:p>
              <a:p>
                <a:pPr lvl="1"/>
                <a:r>
                  <a:rPr lang="en-US" dirty="0"/>
                  <a:t>Equalized odds</a:t>
                </a:r>
              </a:p>
              <a:p>
                <a:pPr lvl="1"/>
                <a:r>
                  <a:rPr lang="en-US" dirty="0"/>
                  <a:t>Equal opportunity</a:t>
                </a:r>
              </a:p>
              <a:p>
                <a:r>
                  <a:rPr lang="en-US" sz="2200" dirty="0"/>
                  <a:t>Fairness Constraints </a:t>
                </a:r>
                <a:br>
                  <a:rPr lang="en-US" sz="2200" dirty="0"/>
                </a:br>
                <a:r>
                  <a:rPr lang="en-US" sz="2200" dirty="0"/>
                  <a:t>			</a:t>
                </a:r>
                <a:r>
                  <a:rPr lang="en-US" sz="1200" dirty="0"/>
                  <a:t> </a:t>
                </a:r>
                <a14:m>
                  <m:oMath xmlns:m="http://schemas.openxmlformats.org/officeDocument/2006/math">
                    <m:func>
                      <m:funcPr>
                        <m:ctrlPr>
                          <a:rPr lang="en-US" sz="1600" i="1" smtClean="0">
                            <a:latin typeface="Cambria Math" panose="02040503050406030204" pitchFamily="18" charset="0"/>
                          </a:rPr>
                        </m:ctrlPr>
                      </m:funcPr>
                      <m:fName>
                        <m:limLow>
                          <m:limLowPr>
                            <m:ctrlPr>
                              <a:rPr lang="en-US" sz="1600" i="1" smtClean="0">
                                <a:latin typeface="Cambria Math" panose="02040503050406030204" pitchFamily="18" charset="0"/>
                              </a:rPr>
                            </m:ctrlPr>
                          </m:limLowPr>
                          <m:e>
                            <m:r>
                              <m:rPr>
                                <m:sty m:val="p"/>
                              </m:rPr>
                              <a:rPr lang="en-US" sz="1600" i="0" smtClean="0">
                                <a:latin typeface="Cambria Math" panose="02040503050406030204" pitchFamily="18" charset="0"/>
                              </a:rPr>
                              <m:t>min</m:t>
                            </m:r>
                          </m:e>
                          <m:lim>
                            <m:r>
                              <a:rPr lang="el-GR" sz="1600" b="0" i="1" smtClean="0">
                                <a:latin typeface="Cambria Math" panose="02040503050406030204" pitchFamily="18" charset="0"/>
                              </a:rPr>
                              <m:t>𝜃</m:t>
                            </m:r>
                          </m:lim>
                        </m:limLow>
                      </m:fName>
                      <m:e>
                        <m:r>
                          <a:rPr lang="en-US" sz="1600" b="0" i="1" smtClean="0">
                            <a:latin typeface="Cambria Math" panose="02040503050406030204" pitchFamily="18" charset="0"/>
                          </a:rPr>
                          <m:t> </m:t>
                        </m:r>
                        <m:r>
                          <a:rPr lang="en-US" sz="1600" b="0" i="1" smtClean="0">
                            <a:latin typeface="Cambria Math" panose="02040503050406030204" pitchFamily="18" charset="0"/>
                          </a:rPr>
                          <m:t>𝐿</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𝑌</m:t>
                            </m:r>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e>
                        </m:d>
                        <m:r>
                          <a:rPr lang="en-US" sz="1600" b="0" i="1" smtClean="0">
                            <a:latin typeface="Cambria Math" panose="02040503050406030204" pitchFamily="18" charset="0"/>
                          </a:rPr>
                          <m:t>+</m:t>
                        </m:r>
                        <m:r>
                          <a:rPr lang="el-GR" sz="1600" b="0" i="1" smtClean="0">
                            <a:latin typeface="Cambria Math" panose="02040503050406030204" pitchFamily="18" charset="0"/>
                          </a:rPr>
                          <m:t>𝜆</m:t>
                        </m:r>
                        <m:r>
                          <a:rPr lang="en-US" sz="1600" b="0" i="1" smtClean="0">
                            <a:latin typeface="Cambria Math" panose="02040503050406030204" pitchFamily="18" charset="0"/>
                          </a:rPr>
                          <m:t> </m:t>
                        </m:r>
                        <m:r>
                          <a:rPr lang="en-US" sz="1600" b="0" i="1" smtClean="0">
                            <a:latin typeface="Cambria Math" panose="02040503050406030204" pitchFamily="18" charset="0"/>
                          </a:rPr>
                          <m:t>𝐹𝑎𝑖𝑟𝑛𝑒𝑠𝑠</m:t>
                        </m:r>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 </m:t>
                        </m:r>
                      </m:e>
                    </m:func>
                  </m:oMath>
                </a14:m>
                <a:br>
                  <a:rPr lang="en-US" sz="1600" dirty="0"/>
                </a:br>
                <a:r>
                  <a:rPr lang="en-US" sz="1600" dirty="0"/>
                  <a:t>where </a:t>
                </a:r>
                <a:r>
                  <a:rPr lang="el-GR" sz="1600" i="1" dirty="0"/>
                  <a:t>θ</a:t>
                </a:r>
                <a:r>
                  <a:rPr lang="en-US" sz="1600" dirty="0"/>
                  <a:t> represents the model parameters, </a:t>
                </a:r>
                <a14:m>
                  <m:oMath xmlns:m="http://schemas.openxmlformats.org/officeDocument/2006/math">
                    <m:r>
                      <a:rPr lang="en-US" sz="1600" b="0" i="1" smtClean="0">
                        <a:latin typeface="Cambria Math" panose="02040503050406030204" pitchFamily="18" charset="0"/>
                      </a:rPr>
                      <m:t>𝐿</m:t>
                    </m:r>
                  </m:oMath>
                </a14:m>
                <a:r>
                  <a:rPr lang="en-US" sz="1600" dirty="0"/>
                  <a:t> is the standard loss function, </a:t>
                </a:r>
                <a14:m>
                  <m:oMath xmlns:m="http://schemas.openxmlformats.org/officeDocument/2006/math">
                    <m:r>
                      <a:rPr lang="el-GR" sz="1600" b="0" i="1" smtClean="0">
                        <a:latin typeface="Cambria Math" panose="02040503050406030204" pitchFamily="18" charset="0"/>
                      </a:rPr>
                      <m:t>𝜆</m:t>
                    </m:r>
                    <m:r>
                      <a:rPr lang="el-GR" sz="1600" b="0" i="1" smtClean="0">
                        <a:latin typeface="Cambria Math" panose="02040503050406030204" pitchFamily="18" charset="0"/>
                      </a:rPr>
                      <m:t> </m:t>
                    </m:r>
                  </m:oMath>
                </a14:m>
                <a:r>
                  <a:rPr lang="en-US" sz="1600" dirty="0"/>
                  <a:t>controls the trade-off between accuracy and fairness,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𝑌</m:t>
                        </m:r>
                      </m:e>
                    </m:acc>
                  </m:oMath>
                </a14:m>
                <a:r>
                  <a:rPr lang="en-US" sz="1600" dirty="0"/>
                  <a:t> is the predicted outcome and </a:t>
                </a:r>
                <a14:m>
                  <m:oMath xmlns:m="http://schemas.openxmlformats.org/officeDocument/2006/math">
                    <m:r>
                      <a:rPr lang="en-US" sz="1600" b="0" i="1" smtClean="0">
                        <a:latin typeface="Cambria Math" panose="02040503050406030204" pitchFamily="18" charset="0"/>
                      </a:rPr>
                      <m:t>𝐴</m:t>
                    </m:r>
                  </m:oMath>
                </a14:m>
                <a:r>
                  <a:rPr lang="en-US" sz="1600" dirty="0"/>
                  <a:t> is the protected attribute (e.g. gender).</a:t>
                </a:r>
              </a:p>
              <a:p>
                <a:endParaRPr lang="en-US" sz="1600" dirty="0"/>
              </a:p>
              <a:p>
                <a:pPr marL="668337" lvl="2" indent="0">
                  <a:buNone/>
                </a:pPr>
                <a:endParaRPr lang="en-US" sz="1600" dirty="0"/>
              </a:p>
              <a:p>
                <a:pPr marL="0" indent="0">
                  <a:buNone/>
                </a:pPr>
                <a:r>
                  <a:rPr lang="en-US" sz="2200" dirty="0"/>
                  <a:t>	</a:t>
                </a:r>
              </a:p>
            </p:txBody>
          </p:sp>
        </mc:Choice>
        <mc:Fallback xmlns="">
          <p:sp>
            <p:nvSpPr>
              <p:cNvPr id="3" name="Content Placeholder 2">
                <a:extLst>
                  <a:ext uri="{FF2B5EF4-FFF2-40B4-BE49-F238E27FC236}">
                    <a16:creationId xmlns:a16="http://schemas.microsoft.com/office/drawing/2014/main" id="{E067A4CE-D9C9-8674-5658-46363B552B86}"/>
                  </a:ext>
                </a:extLst>
              </p:cNvPr>
              <p:cNvSpPr>
                <a:spLocks noGrp="1" noRot="1" noChangeAspect="1" noMove="1" noResize="1" noEditPoints="1" noAdjustHandles="1" noChangeArrowheads="1" noChangeShapeType="1" noTextEdit="1"/>
              </p:cNvSpPr>
              <p:nvPr>
                <p:ph idx="1"/>
              </p:nvPr>
            </p:nvSpPr>
            <p:spPr>
              <a:xfrm>
                <a:off x="457200" y="2896148"/>
                <a:ext cx="8229600" cy="4389437"/>
              </a:xfrm>
              <a:blipFill>
                <a:blip r:embed="rId2"/>
                <a:stretch>
                  <a:fillRect l="-741" t="-97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8B2B366-46DE-FD9E-2267-DDF3B74716FD}"/>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A1924224-3DA5-E809-953E-E51C781862E6}"/>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B91DF2B6-DBFF-F9D3-409F-E6D44A8A3598}"/>
              </a:ext>
            </a:extLst>
          </p:cNvPr>
          <p:cNvSpPr>
            <a:spLocks noGrp="1"/>
          </p:cNvSpPr>
          <p:nvPr>
            <p:ph type="sldNum" sz="quarter" idx="12"/>
          </p:nvPr>
        </p:nvSpPr>
        <p:spPr/>
        <p:txBody>
          <a:bodyPr/>
          <a:lstStyle/>
          <a:p>
            <a:fld id="{0F9E59AD-4094-455D-83E1-70C030773ECA}" type="slidenum">
              <a:rPr lang="en-US" smtClean="0"/>
              <a:pPr/>
              <a:t>79</a:t>
            </a:fld>
            <a:endParaRPr lang="en-US" dirty="0"/>
          </a:p>
        </p:txBody>
      </p:sp>
      <p:pic>
        <p:nvPicPr>
          <p:cNvPr id="12290" name="Picture 2" descr="AI Fairness in Practice">
            <a:extLst>
              <a:ext uri="{FF2B5EF4-FFF2-40B4-BE49-F238E27FC236}">
                <a16:creationId xmlns:a16="http://schemas.microsoft.com/office/drawing/2014/main" id="{434669F7-ABB3-3D29-9AFA-D62AA5F31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962" y="1110713"/>
            <a:ext cx="2599288" cy="23882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BD7B36-0914-7E1D-A8FC-2EFA928DE60E}"/>
              </a:ext>
            </a:extLst>
          </p:cNvPr>
          <p:cNvSpPr txBox="1"/>
          <p:nvPr/>
        </p:nvSpPr>
        <p:spPr>
          <a:xfrm>
            <a:off x="5773187" y="3492937"/>
            <a:ext cx="2808838" cy="400110"/>
          </a:xfrm>
          <a:prstGeom prst="rect">
            <a:avLst/>
          </a:prstGeom>
          <a:noFill/>
        </p:spPr>
        <p:txBody>
          <a:bodyPr wrap="square">
            <a:spAutoFit/>
          </a:bodyPr>
          <a:lstStyle/>
          <a:p>
            <a:r>
              <a:rPr lang="en-US" sz="1000" dirty="0"/>
              <a:t>https://www.turing.ac.uk/sites/default/files/2023-12/aieg-ati-fairness_1.pdf</a:t>
            </a:r>
          </a:p>
        </p:txBody>
      </p:sp>
      <p:sp>
        <p:nvSpPr>
          <p:cNvPr id="9" name="Content Placeholder 2">
            <a:extLst>
              <a:ext uri="{FF2B5EF4-FFF2-40B4-BE49-F238E27FC236}">
                <a16:creationId xmlns:a16="http://schemas.microsoft.com/office/drawing/2014/main" id="{957378AE-CC4B-0599-B413-A7103A26F7C7}"/>
              </a:ext>
            </a:extLst>
          </p:cNvPr>
          <p:cNvSpPr txBox="1">
            <a:spLocks/>
          </p:cNvSpPr>
          <p:nvPr/>
        </p:nvSpPr>
        <p:spPr bwMode="auto">
          <a:xfrm>
            <a:off x="457200" y="1340452"/>
            <a:ext cx="5211212" cy="210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sz="2000" b="1" dirty="0"/>
              <a:t>Fairness</a:t>
            </a:r>
            <a:r>
              <a:rPr lang="en-US" sz="2000" dirty="0"/>
              <a:t> in machine learning refers to ensuring that models make decisions without bias or discrimination, treating all groups or individuals equitably.</a:t>
            </a:r>
          </a:p>
          <a:p>
            <a:endParaRPr lang="en-US" dirty="0"/>
          </a:p>
        </p:txBody>
      </p:sp>
    </p:spTree>
    <p:extLst>
      <p:ext uri="{BB962C8B-B14F-4D97-AF65-F5344CB8AC3E}">
        <p14:creationId xmlns:p14="http://schemas.microsoft.com/office/powerpoint/2010/main" val="1909663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582EB-F5B8-F064-4EB1-B967209B3607}"/>
              </a:ext>
            </a:extLst>
          </p:cNvPr>
          <p:cNvSpPr>
            <a:spLocks noGrp="1"/>
          </p:cNvSpPr>
          <p:nvPr>
            <p:ph type="title"/>
          </p:nvPr>
        </p:nvSpPr>
        <p:spPr/>
        <p:txBody>
          <a:bodyPr/>
          <a:lstStyle/>
          <a:p>
            <a:r>
              <a:rPr lang="en-US" dirty="0"/>
              <a:t>The confusion matrix</a:t>
            </a:r>
          </a:p>
        </p:txBody>
      </p:sp>
      <p:sp>
        <p:nvSpPr>
          <p:cNvPr id="4" name="Date Placeholder 3">
            <a:extLst>
              <a:ext uri="{FF2B5EF4-FFF2-40B4-BE49-F238E27FC236}">
                <a16:creationId xmlns:a16="http://schemas.microsoft.com/office/drawing/2014/main" id="{E1B14857-3807-9DB6-28D8-789C3F6F20B8}"/>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BF077948-A6BB-4218-94B1-50322BF9E33F}"/>
              </a:ext>
            </a:extLst>
          </p:cNvPr>
          <p:cNvSpPr>
            <a:spLocks noGrp="1"/>
          </p:cNvSpPr>
          <p:nvPr>
            <p:ph type="ftr" sz="quarter" idx="11"/>
          </p:nvPr>
        </p:nvSpPr>
        <p:spPr>
          <a:xfrm>
            <a:off x="2895600" y="6225942"/>
            <a:ext cx="3352800" cy="365125"/>
          </a:xfrm>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B6C01F75-796F-BB4A-4EF3-018BA1E5C07B}"/>
              </a:ext>
            </a:extLst>
          </p:cNvPr>
          <p:cNvSpPr>
            <a:spLocks noGrp="1"/>
          </p:cNvSpPr>
          <p:nvPr>
            <p:ph type="sldNum" sz="quarter" idx="12"/>
          </p:nvPr>
        </p:nvSpPr>
        <p:spPr>
          <a:xfrm>
            <a:off x="6444208" y="6232767"/>
            <a:ext cx="2242592" cy="365125"/>
          </a:xfrm>
        </p:spPr>
        <p:txBody>
          <a:bodyPr/>
          <a:lstStyle/>
          <a:p>
            <a:fld id="{0F9E59AD-4094-455D-83E1-70C030773ECA}" type="slidenum">
              <a:rPr lang="en-US" smtClean="0"/>
              <a:pPr/>
              <a:t>8</a:t>
            </a:fld>
            <a:endParaRPr lang="en-US" dirty="0"/>
          </a:p>
        </p:txBody>
      </p:sp>
      <p:sp>
        <p:nvSpPr>
          <p:cNvPr id="10" name="Rectangle 9">
            <a:extLst>
              <a:ext uri="{FF2B5EF4-FFF2-40B4-BE49-F238E27FC236}">
                <a16:creationId xmlns:a16="http://schemas.microsoft.com/office/drawing/2014/main" id="{79658EF6-756F-9B7F-E7A4-310B1D830BDF}"/>
              </a:ext>
            </a:extLst>
          </p:cNvPr>
          <p:cNvSpPr/>
          <p:nvPr/>
        </p:nvSpPr>
        <p:spPr>
          <a:xfrm>
            <a:off x="324091" y="1365813"/>
            <a:ext cx="8507393" cy="47571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Group 35">
            <a:extLst>
              <a:ext uri="{FF2B5EF4-FFF2-40B4-BE49-F238E27FC236}">
                <a16:creationId xmlns:a16="http://schemas.microsoft.com/office/drawing/2014/main" id="{054DA7BA-E4F4-0D92-CD7C-0D75C1707E12}"/>
              </a:ext>
            </a:extLst>
          </p:cNvPr>
          <p:cNvGraphicFramePr>
            <a:graphicFrameLocks/>
          </p:cNvGraphicFramePr>
          <p:nvPr/>
        </p:nvGraphicFramePr>
        <p:xfrm>
          <a:off x="685800" y="1574005"/>
          <a:ext cx="7772400" cy="4340225"/>
        </p:xfrm>
        <a:graphic>
          <a:graphicData uri="http://schemas.openxmlformats.org/drawingml/2006/table">
            <a:tbl>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1250987">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altLang="en-US" sz="2800" b="1" i="0" u="none" strike="noStrike" cap="none" normalizeH="0" baseline="0">
                        <a:ln>
                          <a:noFill/>
                        </a:ln>
                        <a:solidFill>
                          <a:schemeClr val="tx1"/>
                        </a:solidFill>
                        <a:effectLst>
                          <a:outerShdw blurRad="38100" dist="38100" dir="2700000" algn="tl">
                            <a:srgbClr val="000000"/>
                          </a:outerShdw>
                        </a:effectLst>
                        <a:latin typeface="Times New Roman" pitchFamily="18" charset="0"/>
                      </a:endParaRPr>
                    </a:p>
                  </a:txBody>
                  <a:tcPr marT="45721" marB="457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1" i="0" u="none" strike="noStrike" cap="none" normalizeH="0" baseline="0">
                          <a:ln>
                            <a:noFill/>
                          </a:ln>
                          <a:solidFill>
                            <a:schemeClr val="tx1"/>
                          </a:solidFill>
                          <a:effectLst>
                            <a:outerShdw blurRad="38100" dist="38100" dir="2700000" algn="tl">
                              <a:srgbClr val="000000"/>
                            </a:outerShdw>
                          </a:effectLst>
                          <a:latin typeface="Times New Roman" pitchFamily="18" charset="0"/>
                        </a:rPr>
                        <a:t>Positive</a:t>
                      </a:r>
                    </a:p>
                  </a:txBody>
                  <a:tcPr marT="45721" marB="457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1" i="0" u="none" strike="noStrike" cap="none" normalizeH="0" baseline="0">
                          <a:ln>
                            <a:noFill/>
                          </a:ln>
                          <a:solidFill>
                            <a:schemeClr val="tx1"/>
                          </a:solidFill>
                          <a:effectLst>
                            <a:outerShdw blurRad="38100" dist="38100" dir="2700000" algn="tl">
                              <a:srgbClr val="000000"/>
                            </a:outerShdw>
                          </a:effectLst>
                          <a:latin typeface="Times New Roman" pitchFamily="18" charset="0"/>
                        </a:rPr>
                        <a:t>Negative</a:t>
                      </a:r>
                    </a:p>
                  </a:txBody>
                  <a:tcPr marT="45721" marB="4572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30254">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1" i="0" u="none" strike="noStrike" cap="none" normalizeH="0" baseline="0">
                          <a:ln>
                            <a:noFill/>
                          </a:ln>
                          <a:solidFill>
                            <a:schemeClr val="tx1"/>
                          </a:solidFill>
                          <a:effectLst>
                            <a:outerShdw blurRad="38100" dist="38100" dir="2700000" algn="tl">
                              <a:srgbClr val="000000"/>
                            </a:outerShdw>
                          </a:effectLst>
                          <a:latin typeface="Times New Roman" pitchFamily="18" charset="0"/>
                        </a:rPr>
                        <a:t>Yes</a:t>
                      </a:r>
                    </a:p>
                  </a:txBody>
                  <a:tcPr marT="45721" marB="457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000000"/>
                            </a:outerShdw>
                          </a:effectLst>
                          <a:latin typeface="Times New Roman" pitchFamily="18" charset="0"/>
                        </a:rPr>
                        <a:t>True Positives</a:t>
                      </a:r>
                    </a:p>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000000"/>
                            </a:outerShdw>
                          </a:effectLst>
                          <a:latin typeface="Times New Roman" pitchFamily="18" charset="0"/>
                        </a:rPr>
                        <a:t>(TP)</a:t>
                      </a:r>
                    </a:p>
                  </a:txBody>
                  <a:tcPr marT="45721" marB="457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000000"/>
                            </a:outerShdw>
                          </a:effectLst>
                          <a:latin typeface="Times New Roman" pitchFamily="18" charset="0"/>
                        </a:rPr>
                        <a:t>False Positives</a:t>
                      </a:r>
                    </a:p>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000000"/>
                            </a:outerShdw>
                          </a:effectLst>
                          <a:latin typeface="Times New Roman" pitchFamily="18" charset="0"/>
                        </a:rPr>
                        <a:t>(FP)</a:t>
                      </a:r>
                    </a:p>
                  </a:txBody>
                  <a:tcPr marT="45721" marB="4572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0254">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1" i="0" u="none" strike="noStrike" cap="none" normalizeH="0" baseline="0">
                          <a:ln>
                            <a:noFill/>
                          </a:ln>
                          <a:solidFill>
                            <a:schemeClr val="tx1"/>
                          </a:solidFill>
                          <a:effectLst>
                            <a:outerShdw blurRad="38100" dist="38100" dir="2700000" algn="tl">
                              <a:srgbClr val="000000"/>
                            </a:outerShdw>
                          </a:effectLst>
                          <a:latin typeface="Times New Roman" pitchFamily="18" charset="0"/>
                        </a:rPr>
                        <a:t>No</a:t>
                      </a:r>
                    </a:p>
                  </a:txBody>
                  <a:tcPr marT="45721" marB="457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000000"/>
                            </a:outerShdw>
                          </a:effectLst>
                          <a:latin typeface="Times New Roman" pitchFamily="18" charset="0"/>
                        </a:rPr>
                        <a:t>False Negatives</a:t>
                      </a:r>
                    </a:p>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000000"/>
                            </a:outerShdw>
                          </a:effectLst>
                          <a:latin typeface="Times New Roman" pitchFamily="18" charset="0"/>
                        </a:rPr>
                        <a:t>(FN)</a:t>
                      </a:r>
                    </a:p>
                  </a:txBody>
                  <a:tcPr marT="45721" marB="457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000000"/>
                            </a:outerShdw>
                          </a:effectLst>
                          <a:latin typeface="Times New Roman" pitchFamily="18" charset="0"/>
                        </a:rPr>
                        <a:t>True Negatives</a:t>
                      </a:r>
                    </a:p>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000000"/>
                            </a:outerShdw>
                          </a:effectLst>
                          <a:latin typeface="Times New Roman" pitchFamily="18" charset="0"/>
                        </a:rPr>
                        <a:t>(TN)</a:t>
                      </a:r>
                    </a:p>
                  </a:txBody>
                  <a:tcPr marT="45721" marB="4572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8730">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1" i="0" u="none" strike="noStrike" cap="none" normalizeH="0" baseline="0">
                          <a:ln>
                            <a:noFill/>
                          </a:ln>
                          <a:solidFill>
                            <a:schemeClr val="tx1"/>
                          </a:solidFill>
                          <a:effectLst>
                            <a:outerShdw blurRad="38100" dist="38100" dir="2700000" algn="tl">
                              <a:srgbClr val="000000"/>
                            </a:outerShdw>
                          </a:effectLst>
                          <a:latin typeface="Times New Roman" pitchFamily="18" charset="0"/>
                        </a:rPr>
                        <a:t>Column Totals</a:t>
                      </a:r>
                    </a:p>
                  </a:txBody>
                  <a:tcPr marT="45721" marB="457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000000"/>
                            </a:outerShdw>
                          </a:effectLst>
                          <a:latin typeface="Times New Roman" pitchFamily="18" charset="0"/>
                        </a:rPr>
                        <a:t>P</a:t>
                      </a:r>
                    </a:p>
                  </a:txBody>
                  <a:tcPr marT="45721" marB="457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itchFamily="2" charset="2"/>
                        <a:defRPr sz="2800">
                          <a:solidFill>
                            <a:schemeClr val="tx1"/>
                          </a:solidFill>
                          <a:effectLst>
                            <a:outerShdw blurRad="38100" dist="38100" dir="2700000" algn="tl">
                              <a:srgbClr val="000000"/>
                            </a:outerShdw>
                          </a:effectLst>
                          <a:latin typeface="Verdana" pitchFamily="34" charset="0"/>
                        </a:defRPr>
                      </a:lvl1pPr>
                      <a:lvl2pPr marL="571500" indent="-114300">
                        <a:spcBef>
                          <a:spcPct val="20000"/>
                        </a:spcBef>
                        <a:buClr>
                          <a:schemeClr val="tx1"/>
                        </a:buClr>
                        <a:defRPr sz="2400">
                          <a:solidFill>
                            <a:schemeClr val="tx1"/>
                          </a:solidFill>
                          <a:effectLst>
                            <a:outerShdw blurRad="38100" dist="38100" dir="2700000" algn="tl">
                              <a:srgbClr val="000000"/>
                            </a:outerShdw>
                          </a:effectLst>
                          <a:latin typeface="Verdana" pitchFamily="34" charset="0"/>
                        </a:defRPr>
                      </a:lvl2pPr>
                      <a:lvl3pPr marL="1141413" indent="-227013">
                        <a:spcBef>
                          <a:spcPct val="20000"/>
                        </a:spcBef>
                        <a:buClr>
                          <a:schemeClr val="accent2"/>
                        </a:buClr>
                        <a:buSzPct val="60000"/>
                        <a:buFont typeface="Wingdings" pitchFamily="2" charset="2"/>
                        <a:defRPr sz="2000">
                          <a:solidFill>
                            <a:schemeClr val="tx1"/>
                          </a:solidFill>
                          <a:effectLst>
                            <a:outerShdw blurRad="38100" dist="38100" dir="2700000" algn="tl">
                              <a:srgbClr val="000000"/>
                            </a:outerShdw>
                          </a:effectLst>
                          <a:latin typeface="Verdana" pitchFamily="34" charset="0"/>
                        </a:defRPr>
                      </a:lvl3pPr>
                      <a:lvl4pPr marL="1484313" indent="-112713">
                        <a:spcBef>
                          <a:spcPct val="20000"/>
                        </a:spcBef>
                        <a:buClr>
                          <a:schemeClr val="tx2"/>
                        </a:buClr>
                        <a:defRPr>
                          <a:solidFill>
                            <a:schemeClr val="tx1"/>
                          </a:solidFill>
                          <a:effectLst>
                            <a:outerShdw blurRad="38100" dist="38100" dir="2700000" algn="tl">
                              <a:srgbClr val="000000"/>
                            </a:outerShdw>
                          </a:effectLst>
                          <a:latin typeface="Verdana" pitchFamily="34" charset="0"/>
                        </a:defRPr>
                      </a:lvl4pPr>
                      <a:lvl5pPr>
                        <a:spcBef>
                          <a:spcPct val="20000"/>
                        </a:spcBef>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5pPr>
                      <a:lvl6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6pPr>
                      <a:lvl7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7pPr>
                      <a:lvl8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8pPr>
                      <a:lvl9pPr fontAlgn="base">
                        <a:spcBef>
                          <a:spcPct val="20000"/>
                        </a:spcBef>
                        <a:spcAft>
                          <a:spcPct val="0"/>
                        </a:spcAft>
                        <a:buClr>
                          <a:schemeClr val="folHlink"/>
                        </a:buClr>
                        <a:buSzPct val="60000"/>
                        <a:buFont typeface="Wingdings" pitchFamily="2" charset="2"/>
                        <a:defRPr>
                          <a:solidFill>
                            <a:schemeClr val="tx1"/>
                          </a:solidFill>
                          <a:effectLst>
                            <a:outerShdw blurRad="38100" dist="38100" dir="2700000" algn="tl">
                              <a:srgbClr val="000000"/>
                            </a:outerShdw>
                          </a:effectLst>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Times New Roman" pitchFamily="18" charset="0"/>
                        </a:rPr>
                        <a:t>N</a:t>
                      </a:r>
                    </a:p>
                  </a:txBody>
                  <a:tcPr marT="45721" marB="4572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91219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6803-20B7-0253-F45D-020DF028459E}"/>
              </a:ext>
            </a:extLst>
          </p:cNvPr>
          <p:cNvSpPr>
            <a:spLocks noGrp="1"/>
          </p:cNvSpPr>
          <p:nvPr>
            <p:ph type="title"/>
          </p:nvPr>
        </p:nvSpPr>
        <p:spPr/>
        <p:txBody>
          <a:bodyPr/>
          <a:lstStyle/>
          <a:p>
            <a:r>
              <a:rPr lang="en-US" dirty="0"/>
              <a:t>Data Privacy and Security</a:t>
            </a:r>
          </a:p>
        </p:txBody>
      </p:sp>
      <p:sp>
        <p:nvSpPr>
          <p:cNvPr id="3" name="Content Placeholder 2">
            <a:extLst>
              <a:ext uri="{FF2B5EF4-FFF2-40B4-BE49-F238E27FC236}">
                <a16:creationId xmlns:a16="http://schemas.microsoft.com/office/drawing/2014/main" id="{CF3E85EB-5838-F40D-C7AA-6AB207242E42}"/>
              </a:ext>
            </a:extLst>
          </p:cNvPr>
          <p:cNvSpPr>
            <a:spLocks noGrp="1"/>
          </p:cNvSpPr>
          <p:nvPr>
            <p:ph idx="1"/>
          </p:nvPr>
        </p:nvSpPr>
        <p:spPr>
          <a:xfrm>
            <a:off x="457200" y="1234282"/>
            <a:ext cx="5364178" cy="1327850"/>
          </a:xfrm>
        </p:spPr>
        <p:txBody>
          <a:bodyPr/>
          <a:lstStyle/>
          <a:p>
            <a:pPr marL="0" indent="0">
              <a:buNone/>
            </a:pPr>
            <a:r>
              <a:rPr lang="en-US" dirty="0"/>
              <a:t>Data privacy and security are crucial considerations in machine learning projects and vital in responsible machine learning. </a:t>
            </a:r>
          </a:p>
        </p:txBody>
      </p:sp>
      <p:sp>
        <p:nvSpPr>
          <p:cNvPr id="4" name="Date Placeholder 3">
            <a:extLst>
              <a:ext uri="{FF2B5EF4-FFF2-40B4-BE49-F238E27FC236}">
                <a16:creationId xmlns:a16="http://schemas.microsoft.com/office/drawing/2014/main" id="{9B7580D9-6D1B-AF74-AA5E-C5E60A02938A}"/>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510F61D8-ECBD-63B1-FCFF-EC4268EF98AB}"/>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76382DEA-5993-9081-3622-3A3D792A6A5F}"/>
              </a:ext>
            </a:extLst>
          </p:cNvPr>
          <p:cNvSpPr>
            <a:spLocks noGrp="1"/>
          </p:cNvSpPr>
          <p:nvPr>
            <p:ph type="sldNum" sz="quarter" idx="12"/>
          </p:nvPr>
        </p:nvSpPr>
        <p:spPr/>
        <p:txBody>
          <a:bodyPr/>
          <a:lstStyle/>
          <a:p>
            <a:fld id="{0F9E59AD-4094-455D-83E1-70C030773ECA}" type="slidenum">
              <a:rPr lang="en-US" smtClean="0"/>
              <a:pPr/>
              <a:t>80</a:t>
            </a:fld>
            <a:endParaRPr lang="en-US" dirty="0"/>
          </a:p>
        </p:txBody>
      </p:sp>
      <p:pic>
        <p:nvPicPr>
          <p:cNvPr id="15368" name="Picture 8" descr="Navigating Data Privacy and Security Challenges in AI: A Legal Guide for  Companies | Traverse Legal">
            <a:extLst>
              <a:ext uri="{FF2B5EF4-FFF2-40B4-BE49-F238E27FC236}">
                <a16:creationId xmlns:a16="http://schemas.microsoft.com/office/drawing/2014/main" id="{5CF4D73D-781C-7E6F-E3D8-D505FDDE0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757" y="705413"/>
            <a:ext cx="2378798" cy="23787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44B4FE4-997D-9B0A-5C0B-EEA8E2370293}"/>
              </a:ext>
            </a:extLst>
          </p:cNvPr>
          <p:cNvSpPr txBox="1"/>
          <p:nvPr/>
        </p:nvSpPr>
        <p:spPr>
          <a:xfrm>
            <a:off x="5821378" y="3108351"/>
            <a:ext cx="2917479" cy="400110"/>
          </a:xfrm>
          <a:prstGeom prst="rect">
            <a:avLst/>
          </a:prstGeom>
          <a:noFill/>
        </p:spPr>
        <p:txBody>
          <a:bodyPr wrap="square">
            <a:spAutoFit/>
          </a:bodyPr>
          <a:lstStyle/>
          <a:p>
            <a:r>
              <a:rPr lang="en-US" sz="1000" dirty="0"/>
              <a:t>https://www.traverselegal.com/blog/ai-data-privacy-and-security/</a:t>
            </a:r>
          </a:p>
        </p:txBody>
      </p:sp>
      <p:sp>
        <p:nvSpPr>
          <p:cNvPr id="12" name="Content Placeholder 2">
            <a:extLst>
              <a:ext uri="{FF2B5EF4-FFF2-40B4-BE49-F238E27FC236}">
                <a16:creationId xmlns:a16="http://schemas.microsoft.com/office/drawing/2014/main" id="{BCA15049-E237-28AE-D36D-2B1EB4813892}"/>
              </a:ext>
            </a:extLst>
          </p:cNvPr>
          <p:cNvSpPr txBox="1">
            <a:spLocks/>
          </p:cNvSpPr>
          <p:nvPr/>
        </p:nvSpPr>
        <p:spPr bwMode="auto">
          <a:xfrm>
            <a:off x="457200" y="3429000"/>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200" dirty="0"/>
              <a:t>Privacy-preserving techniques </a:t>
            </a:r>
          </a:p>
          <a:p>
            <a:pPr lvl="1"/>
            <a:r>
              <a:rPr lang="en-US" sz="1600" dirty="0"/>
              <a:t>Differential privacy </a:t>
            </a:r>
          </a:p>
          <a:p>
            <a:pPr lvl="1"/>
            <a:r>
              <a:rPr lang="en-US" sz="1600" dirty="0"/>
              <a:t>Secure multi-party computation </a:t>
            </a:r>
          </a:p>
          <a:p>
            <a:pPr lvl="1"/>
            <a:r>
              <a:rPr lang="en-US" sz="1600" dirty="0"/>
              <a:t>Federated learning </a:t>
            </a:r>
          </a:p>
          <a:p>
            <a:pPr lvl="1"/>
            <a:r>
              <a:rPr lang="en-US" sz="1600" dirty="0"/>
              <a:t>Homomorphic encryption</a:t>
            </a:r>
          </a:p>
          <a:p>
            <a:pPr lvl="1"/>
            <a:r>
              <a:rPr lang="en-US" sz="1600" dirty="0"/>
              <a:t>Secure aggregation </a:t>
            </a:r>
          </a:p>
          <a:p>
            <a:pPr lvl="1"/>
            <a:r>
              <a:rPr lang="en-US" sz="1600" dirty="0"/>
              <a:t>Data perturbation</a:t>
            </a:r>
          </a:p>
          <a:p>
            <a:pPr lvl="1"/>
            <a:r>
              <a:rPr lang="en-US" sz="1600" dirty="0"/>
              <a:t>Privacy-preserving data publishing</a:t>
            </a:r>
          </a:p>
          <a:p>
            <a:pPr marL="0" indent="0">
              <a:buFont typeface="Arial" panose="020B0604020202020204" pitchFamily="34" charset="0"/>
              <a:buNone/>
            </a:pPr>
            <a:r>
              <a:rPr lang="en-US" sz="2200" dirty="0"/>
              <a:t>	</a:t>
            </a:r>
          </a:p>
        </p:txBody>
      </p:sp>
    </p:spTree>
    <p:extLst>
      <p:ext uri="{BB962C8B-B14F-4D97-AF65-F5344CB8AC3E}">
        <p14:creationId xmlns:p14="http://schemas.microsoft.com/office/powerpoint/2010/main" val="41427120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2C72-D768-BDD8-6DB8-5DDC589A2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E15FA-6F1A-E1CD-EF22-B1B9B810BC6D}"/>
              </a:ext>
            </a:extLst>
          </p:cNvPr>
          <p:cNvSpPr>
            <a:spLocks noGrp="1"/>
          </p:cNvSpPr>
          <p:nvPr>
            <p:ph type="title"/>
          </p:nvPr>
        </p:nvSpPr>
        <p:spPr/>
        <p:txBody>
          <a:bodyPr/>
          <a:lstStyle/>
          <a:p>
            <a:r>
              <a:rPr lang="en-US" dirty="0"/>
              <a:t>Data Privacy and Security</a:t>
            </a:r>
          </a:p>
        </p:txBody>
      </p:sp>
      <p:sp>
        <p:nvSpPr>
          <p:cNvPr id="4" name="Date Placeholder 3">
            <a:extLst>
              <a:ext uri="{FF2B5EF4-FFF2-40B4-BE49-F238E27FC236}">
                <a16:creationId xmlns:a16="http://schemas.microsoft.com/office/drawing/2014/main" id="{DC1E8D3A-94D3-341C-971F-5BEFCB6BF1B7}"/>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196563ED-C5DD-26A4-CB76-1F7D2EF59E4D}"/>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2A3533C6-17AB-4EB5-327C-F3BF56429AC1}"/>
              </a:ext>
            </a:extLst>
          </p:cNvPr>
          <p:cNvSpPr>
            <a:spLocks noGrp="1"/>
          </p:cNvSpPr>
          <p:nvPr>
            <p:ph type="sldNum" sz="quarter" idx="12"/>
          </p:nvPr>
        </p:nvSpPr>
        <p:spPr/>
        <p:txBody>
          <a:bodyPr/>
          <a:lstStyle/>
          <a:p>
            <a:fld id="{0F9E59AD-4094-455D-83E1-70C030773ECA}" type="slidenum">
              <a:rPr lang="en-US" smtClean="0"/>
              <a:pPr/>
              <a:t>81</a:t>
            </a:fld>
            <a:endParaRPr lang="en-US" dirty="0"/>
          </a:p>
        </p:txBody>
      </p:sp>
      <p:sp>
        <p:nvSpPr>
          <p:cNvPr id="12" name="Content Placeholder 2">
            <a:extLst>
              <a:ext uri="{FF2B5EF4-FFF2-40B4-BE49-F238E27FC236}">
                <a16:creationId xmlns:a16="http://schemas.microsoft.com/office/drawing/2014/main" id="{0B31D631-D5AE-3C62-9C45-28110D2AB964}"/>
              </a:ext>
            </a:extLst>
          </p:cNvPr>
          <p:cNvSpPr txBox="1">
            <a:spLocks/>
          </p:cNvSpPr>
          <p:nvPr/>
        </p:nvSpPr>
        <p:spPr bwMode="auto">
          <a:xfrm>
            <a:off x="375719" y="995363"/>
            <a:ext cx="8229600" cy="183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200" dirty="0"/>
              <a:t>Data anonymization and de-identification</a:t>
            </a:r>
          </a:p>
          <a:p>
            <a:pPr lvl="1"/>
            <a:r>
              <a:rPr lang="en-US" sz="1600" dirty="0"/>
              <a:t>Data anonymization</a:t>
            </a:r>
          </a:p>
          <a:p>
            <a:pPr lvl="1"/>
            <a:r>
              <a:rPr lang="en-US" sz="1600" dirty="0"/>
              <a:t>K-Anonymity </a:t>
            </a:r>
          </a:p>
          <a:p>
            <a:pPr lvl="1"/>
            <a:r>
              <a:rPr lang="en-US" sz="1600" dirty="0"/>
              <a:t>L-Diversity</a:t>
            </a:r>
          </a:p>
          <a:p>
            <a:pPr lvl="1"/>
            <a:r>
              <a:rPr lang="en-US" sz="1600" dirty="0"/>
              <a:t>T-closeness </a:t>
            </a:r>
          </a:p>
          <a:p>
            <a:pPr marL="393700" lvl="1" indent="0">
              <a:buNone/>
            </a:pPr>
            <a:r>
              <a:rPr lang="en-US" sz="1600" dirty="0"/>
              <a:t> </a:t>
            </a:r>
            <a:r>
              <a:rPr lang="en-US" sz="2200" dirty="0"/>
              <a:t>	</a:t>
            </a:r>
          </a:p>
        </p:txBody>
      </p:sp>
      <p:sp>
        <p:nvSpPr>
          <p:cNvPr id="8" name="Content Placeholder 2">
            <a:extLst>
              <a:ext uri="{FF2B5EF4-FFF2-40B4-BE49-F238E27FC236}">
                <a16:creationId xmlns:a16="http://schemas.microsoft.com/office/drawing/2014/main" id="{59E250C0-2965-96A7-602B-7EEE07547751}"/>
              </a:ext>
            </a:extLst>
          </p:cNvPr>
          <p:cNvSpPr txBox="1">
            <a:spLocks/>
          </p:cNvSpPr>
          <p:nvPr/>
        </p:nvSpPr>
        <p:spPr bwMode="auto">
          <a:xfrm>
            <a:off x="375719" y="2603269"/>
            <a:ext cx="8229600" cy="183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200" dirty="0"/>
              <a:t>Secure data storage and transfer</a:t>
            </a:r>
          </a:p>
          <a:p>
            <a:pPr lvl="1"/>
            <a:r>
              <a:rPr lang="en-US" sz="1600" dirty="0"/>
              <a:t>Encryption</a:t>
            </a:r>
          </a:p>
          <a:p>
            <a:pPr lvl="1"/>
            <a:r>
              <a:rPr lang="en-US" sz="1600" dirty="0"/>
              <a:t>Secure protocols </a:t>
            </a:r>
          </a:p>
          <a:p>
            <a:pPr lvl="1"/>
            <a:r>
              <a:rPr lang="en-US" sz="1600" dirty="0"/>
              <a:t>Access control</a:t>
            </a:r>
          </a:p>
          <a:p>
            <a:pPr lvl="1"/>
            <a:r>
              <a:rPr lang="en-US" sz="1600" dirty="0"/>
              <a:t>Data integrity</a:t>
            </a:r>
          </a:p>
          <a:p>
            <a:pPr lvl="1"/>
            <a:r>
              <a:rPr lang="en-US" sz="1600" dirty="0"/>
              <a:t>Secure storage infrastructure </a:t>
            </a:r>
          </a:p>
          <a:p>
            <a:pPr marL="393700" lvl="1" indent="0">
              <a:buNone/>
            </a:pPr>
            <a:r>
              <a:rPr lang="en-US" sz="1600" dirty="0"/>
              <a:t> </a:t>
            </a:r>
            <a:r>
              <a:rPr lang="en-US" sz="2200" dirty="0"/>
              <a:t>	</a:t>
            </a:r>
          </a:p>
        </p:txBody>
      </p:sp>
      <p:sp>
        <p:nvSpPr>
          <p:cNvPr id="9" name="Content Placeholder 2">
            <a:extLst>
              <a:ext uri="{FF2B5EF4-FFF2-40B4-BE49-F238E27FC236}">
                <a16:creationId xmlns:a16="http://schemas.microsoft.com/office/drawing/2014/main" id="{E1C48359-CFFC-12BC-661E-FAF647660ADE}"/>
              </a:ext>
            </a:extLst>
          </p:cNvPr>
          <p:cNvSpPr txBox="1">
            <a:spLocks/>
          </p:cNvSpPr>
          <p:nvPr/>
        </p:nvSpPr>
        <p:spPr bwMode="auto">
          <a:xfrm>
            <a:off x="375719" y="4511005"/>
            <a:ext cx="8229600" cy="46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200" dirty="0"/>
              <a:t>User consent and data usage policies</a:t>
            </a:r>
          </a:p>
          <a:p>
            <a:pPr marL="393700" lvl="1" indent="0">
              <a:buNone/>
            </a:pPr>
            <a:r>
              <a:rPr lang="en-US" sz="2200" dirty="0"/>
              <a:t>	</a:t>
            </a:r>
          </a:p>
        </p:txBody>
      </p:sp>
      <p:sp>
        <p:nvSpPr>
          <p:cNvPr id="10" name="Content Placeholder 2">
            <a:extLst>
              <a:ext uri="{FF2B5EF4-FFF2-40B4-BE49-F238E27FC236}">
                <a16:creationId xmlns:a16="http://schemas.microsoft.com/office/drawing/2014/main" id="{05BBEC1B-3918-36B3-CCA6-A619D3294593}"/>
              </a:ext>
            </a:extLst>
          </p:cNvPr>
          <p:cNvSpPr txBox="1">
            <a:spLocks/>
          </p:cNvSpPr>
          <p:nvPr/>
        </p:nvSpPr>
        <p:spPr bwMode="auto">
          <a:xfrm>
            <a:off x="375719" y="4945215"/>
            <a:ext cx="8229600" cy="46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200" dirty="0"/>
              <a:t>Secure infrastructure and system hardening </a:t>
            </a:r>
            <a:endParaRPr lang="en-US" sz="1600" dirty="0"/>
          </a:p>
          <a:p>
            <a:pPr marL="393700" lvl="1" indent="0">
              <a:buNone/>
            </a:pPr>
            <a:r>
              <a:rPr lang="en-US" sz="1600" dirty="0"/>
              <a:t> </a:t>
            </a:r>
            <a:r>
              <a:rPr lang="en-US" sz="2200" dirty="0"/>
              <a:t>	</a:t>
            </a:r>
          </a:p>
        </p:txBody>
      </p:sp>
    </p:spTree>
    <p:extLst>
      <p:ext uri="{BB962C8B-B14F-4D97-AF65-F5344CB8AC3E}">
        <p14:creationId xmlns:p14="http://schemas.microsoft.com/office/powerpoint/2010/main" val="3422674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496C9-3797-EA2C-3C75-20B9F5016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1FA28-72D6-AA65-3A61-5431EBE0C227}"/>
              </a:ext>
            </a:extLst>
          </p:cNvPr>
          <p:cNvSpPr>
            <a:spLocks noGrp="1"/>
          </p:cNvSpPr>
          <p:nvPr>
            <p:ph type="title"/>
          </p:nvPr>
        </p:nvSpPr>
        <p:spPr/>
        <p:txBody>
          <a:bodyPr/>
          <a:lstStyle/>
          <a:p>
            <a:r>
              <a:rPr lang="en-US" dirty="0"/>
              <a:t>Human-Centered Machine Learning</a:t>
            </a:r>
          </a:p>
        </p:txBody>
      </p:sp>
      <p:sp>
        <p:nvSpPr>
          <p:cNvPr id="3" name="Content Placeholder 2">
            <a:extLst>
              <a:ext uri="{FF2B5EF4-FFF2-40B4-BE49-F238E27FC236}">
                <a16:creationId xmlns:a16="http://schemas.microsoft.com/office/drawing/2014/main" id="{063113F8-2252-6DF4-8CEF-BB87AD927F5F}"/>
              </a:ext>
            </a:extLst>
          </p:cNvPr>
          <p:cNvSpPr>
            <a:spLocks noGrp="1"/>
          </p:cNvSpPr>
          <p:nvPr>
            <p:ph idx="1"/>
          </p:nvPr>
        </p:nvSpPr>
        <p:spPr>
          <a:xfrm>
            <a:off x="538681" y="883593"/>
            <a:ext cx="4114800" cy="3545185"/>
          </a:xfrm>
        </p:spPr>
        <p:txBody>
          <a:bodyPr/>
          <a:lstStyle/>
          <a:p>
            <a:r>
              <a:rPr lang="en-US" dirty="0"/>
              <a:t>Human-Centered Design in Machine Learning</a:t>
            </a:r>
          </a:p>
          <a:p>
            <a:pPr lvl="1"/>
            <a:r>
              <a:rPr lang="en-US" dirty="0"/>
              <a:t>Engage users and stakeholders throughout the design process to understand their needs, challenges, and goals.</a:t>
            </a:r>
          </a:p>
          <a:p>
            <a:pPr lvl="1"/>
            <a:r>
              <a:rPr lang="en-US" dirty="0"/>
              <a:t>Use methods such as user research, surveys, and focus groups to gather feedback.</a:t>
            </a:r>
          </a:p>
        </p:txBody>
      </p:sp>
      <p:sp>
        <p:nvSpPr>
          <p:cNvPr id="4" name="Date Placeholder 3">
            <a:extLst>
              <a:ext uri="{FF2B5EF4-FFF2-40B4-BE49-F238E27FC236}">
                <a16:creationId xmlns:a16="http://schemas.microsoft.com/office/drawing/2014/main" id="{644AA2B4-BF2D-A121-E0F8-DE6B276C7ED6}"/>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692BDAAC-D026-4C2C-75BE-3BF788631C2D}"/>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35A5CDB9-7674-9216-C495-EE4A98BCCD29}"/>
              </a:ext>
            </a:extLst>
          </p:cNvPr>
          <p:cNvSpPr>
            <a:spLocks noGrp="1"/>
          </p:cNvSpPr>
          <p:nvPr>
            <p:ph type="sldNum" sz="quarter" idx="12"/>
          </p:nvPr>
        </p:nvSpPr>
        <p:spPr/>
        <p:txBody>
          <a:bodyPr/>
          <a:lstStyle/>
          <a:p>
            <a:fld id="{0F9E59AD-4094-455D-83E1-70C030773ECA}" type="slidenum">
              <a:rPr lang="en-US" smtClean="0"/>
              <a:pPr/>
              <a:t>82</a:t>
            </a:fld>
            <a:endParaRPr lang="en-US" dirty="0"/>
          </a:p>
        </p:txBody>
      </p:sp>
      <p:pic>
        <p:nvPicPr>
          <p:cNvPr id="13314" name="Picture 2" descr="Human-Centered AI">
            <a:extLst>
              <a:ext uri="{FF2B5EF4-FFF2-40B4-BE49-F238E27FC236}">
                <a16:creationId xmlns:a16="http://schemas.microsoft.com/office/drawing/2014/main" id="{6AE623DA-6280-1AA8-50C3-3404E9934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047" y="1394235"/>
            <a:ext cx="3743608" cy="19867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8ED40B-DCAF-9536-1E57-B3BFD9AFB5F0}"/>
              </a:ext>
            </a:extLst>
          </p:cNvPr>
          <p:cNvSpPr txBox="1"/>
          <p:nvPr/>
        </p:nvSpPr>
        <p:spPr>
          <a:xfrm>
            <a:off x="6317056" y="3429000"/>
            <a:ext cx="4576526" cy="246221"/>
          </a:xfrm>
          <a:prstGeom prst="rect">
            <a:avLst/>
          </a:prstGeom>
          <a:noFill/>
        </p:spPr>
        <p:txBody>
          <a:bodyPr wrap="square">
            <a:spAutoFit/>
          </a:bodyPr>
          <a:lstStyle/>
          <a:p>
            <a:r>
              <a:rPr lang="en-US" sz="1000" dirty="0"/>
              <a:t>https://hcai.site/</a:t>
            </a:r>
          </a:p>
        </p:txBody>
      </p:sp>
      <p:sp>
        <p:nvSpPr>
          <p:cNvPr id="11" name="Content Placeholder 2">
            <a:extLst>
              <a:ext uri="{FF2B5EF4-FFF2-40B4-BE49-F238E27FC236}">
                <a16:creationId xmlns:a16="http://schemas.microsoft.com/office/drawing/2014/main" id="{61C1F699-13A5-3EA1-2972-CB89F9F30F4A}"/>
              </a:ext>
            </a:extLst>
          </p:cNvPr>
          <p:cNvSpPr txBox="1">
            <a:spLocks/>
          </p:cNvSpPr>
          <p:nvPr/>
        </p:nvSpPr>
        <p:spPr bwMode="auto">
          <a:xfrm>
            <a:off x="538681" y="4224023"/>
            <a:ext cx="8605319"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lvl="1"/>
            <a:r>
              <a:rPr lang="en-US" dirty="0"/>
              <a:t>Develop user personas to represent diverse user types and needs.</a:t>
            </a:r>
          </a:p>
          <a:p>
            <a:pPr lvl="1"/>
            <a:r>
              <a:rPr lang="en-US" dirty="0"/>
              <a:t>Design an intuitive, accessible, and easy-to-use user experience.</a:t>
            </a:r>
          </a:p>
          <a:p>
            <a:pPr lvl="1"/>
            <a:r>
              <a:rPr lang="en-US" dirty="0"/>
              <a:t>Incorporate user feedback to refine and improve the model.</a:t>
            </a:r>
          </a:p>
          <a:p>
            <a:pPr lvl="1"/>
            <a:r>
              <a:rPr lang="en-US" dirty="0"/>
              <a:t>Test with real users to evaluate effectiveness, usability, and impact.</a:t>
            </a:r>
          </a:p>
        </p:txBody>
      </p:sp>
    </p:spTree>
    <p:extLst>
      <p:ext uri="{BB962C8B-B14F-4D97-AF65-F5344CB8AC3E}">
        <p14:creationId xmlns:p14="http://schemas.microsoft.com/office/powerpoint/2010/main" val="12666666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6AAA-7C25-55FB-1C23-DFFDFD4E7F6F}"/>
              </a:ext>
            </a:extLst>
          </p:cNvPr>
          <p:cNvSpPr>
            <a:spLocks noGrp="1"/>
          </p:cNvSpPr>
          <p:nvPr>
            <p:ph type="title"/>
          </p:nvPr>
        </p:nvSpPr>
        <p:spPr/>
        <p:txBody>
          <a:bodyPr/>
          <a:lstStyle/>
          <a:p>
            <a:r>
              <a:rPr lang="en-US" dirty="0"/>
              <a:t>Example of Human-Centered ML</a:t>
            </a:r>
          </a:p>
        </p:txBody>
      </p:sp>
      <p:sp>
        <p:nvSpPr>
          <p:cNvPr id="3" name="Content Placeholder 2">
            <a:extLst>
              <a:ext uri="{FF2B5EF4-FFF2-40B4-BE49-F238E27FC236}">
                <a16:creationId xmlns:a16="http://schemas.microsoft.com/office/drawing/2014/main" id="{FA16A365-256D-1CA4-CC19-EC8F2891228B}"/>
              </a:ext>
            </a:extLst>
          </p:cNvPr>
          <p:cNvSpPr>
            <a:spLocks noGrp="1"/>
          </p:cNvSpPr>
          <p:nvPr>
            <p:ph idx="1"/>
          </p:nvPr>
        </p:nvSpPr>
        <p:spPr>
          <a:xfrm>
            <a:off x="298765" y="1455093"/>
            <a:ext cx="3974471" cy="3272190"/>
          </a:xfrm>
        </p:spPr>
        <p:txBody>
          <a:bodyPr/>
          <a:lstStyle/>
          <a:p>
            <a:r>
              <a:rPr lang="en-US" sz="2000" b="1" dirty="0"/>
              <a:t>Moroney et al. (2021):</a:t>
            </a:r>
            <a:r>
              <a:rPr lang="en-US" sz="2000" dirty="0"/>
              <a:t> Developed a social media dataset and linguistic rules to evaluate the interpretability of a classification model for unreliable tweets, promoting usability and user relevance</a:t>
            </a:r>
          </a:p>
          <a:p>
            <a:r>
              <a:rPr lang="en-US" sz="2000" dirty="0"/>
              <a:t>17 linguistic characteristics identified in a list of 560 tweets</a:t>
            </a:r>
          </a:p>
        </p:txBody>
      </p:sp>
      <p:sp>
        <p:nvSpPr>
          <p:cNvPr id="4" name="Date Placeholder 3">
            <a:extLst>
              <a:ext uri="{FF2B5EF4-FFF2-40B4-BE49-F238E27FC236}">
                <a16:creationId xmlns:a16="http://schemas.microsoft.com/office/drawing/2014/main" id="{B46DA5F4-57C0-C53C-7F08-6AFE52650656}"/>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5415A6F3-53AA-3673-E605-245B70D81BC2}"/>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88A16983-174C-1E04-06A5-FE688303E2B2}"/>
              </a:ext>
            </a:extLst>
          </p:cNvPr>
          <p:cNvSpPr>
            <a:spLocks noGrp="1"/>
          </p:cNvSpPr>
          <p:nvPr>
            <p:ph type="sldNum" sz="quarter" idx="12"/>
          </p:nvPr>
        </p:nvSpPr>
        <p:spPr/>
        <p:txBody>
          <a:bodyPr/>
          <a:lstStyle/>
          <a:p>
            <a:fld id="{0F9E59AD-4094-455D-83E1-70C030773ECA}" type="slidenum">
              <a:rPr lang="en-US" smtClean="0"/>
              <a:pPr/>
              <a:t>83</a:t>
            </a:fld>
            <a:endParaRPr lang="en-US" dirty="0"/>
          </a:p>
        </p:txBody>
      </p:sp>
      <p:pic>
        <p:nvPicPr>
          <p:cNvPr id="19" name="Picture 18">
            <a:extLst>
              <a:ext uri="{FF2B5EF4-FFF2-40B4-BE49-F238E27FC236}">
                <a16:creationId xmlns:a16="http://schemas.microsoft.com/office/drawing/2014/main" id="{F1C5A8AB-F441-2E0A-BD75-2AB9A90826BD}"/>
              </a:ext>
            </a:extLst>
          </p:cNvPr>
          <p:cNvPicPr>
            <a:picLocks noChangeAspect="1"/>
          </p:cNvPicPr>
          <p:nvPr/>
        </p:nvPicPr>
        <p:blipFill>
          <a:blip r:embed="rId3"/>
          <a:stretch>
            <a:fillRect/>
          </a:stretch>
        </p:blipFill>
        <p:spPr>
          <a:xfrm>
            <a:off x="4530935" y="863583"/>
            <a:ext cx="4155865" cy="4768403"/>
          </a:xfrm>
          <a:prstGeom prst="rect">
            <a:avLst/>
          </a:prstGeom>
        </p:spPr>
      </p:pic>
      <p:sp>
        <p:nvSpPr>
          <p:cNvPr id="20" name="Content Placeholder 2">
            <a:extLst>
              <a:ext uri="{FF2B5EF4-FFF2-40B4-BE49-F238E27FC236}">
                <a16:creationId xmlns:a16="http://schemas.microsoft.com/office/drawing/2014/main" id="{242873FC-5CC1-8D6C-4541-D6BA57AC6649}"/>
              </a:ext>
            </a:extLst>
          </p:cNvPr>
          <p:cNvSpPr txBox="1">
            <a:spLocks/>
          </p:cNvSpPr>
          <p:nvPr/>
        </p:nvSpPr>
        <p:spPr bwMode="auto">
          <a:xfrm>
            <a:off x="457200" y="5740628"/>
            <a:ext cx="8592735"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sz="1200" dirty="0"/>
              <a:t>Moroney, C., Crothers, E., Mittal, S., Joshi, A., </a:t>
            </a:r>
            <a:r>
              <a:rPr lang="en-US" sz="1200" dirty="0" err="1"/>
              <a:t>Adalı</a:t>
            </a:r>
            <a:r>
              <a:rPr lang="en-US" sz="1200" dirty="0"/>
              <a:t>, T., Mallinson, C., Japkowicz, N. and Boukouvalas, Z., 2021. The case for latent variable vs deep learning methods in misinformation detection: An application to covid-19. In Discovery Science: 24th International Conference, DS 2021, Halifax, NS, Canada, October 11–13, 2021, Proceedings 24 (pp. 422-432). Springer International Publishing.</a:t>
            </a:r>
          </a:p>
        </p:txBody>
      </p:sp>
    </p:spTree>
    <p:extLst>
      <p:ext uri="{BB962C8B-B14F-4D97-AF65-F5344CB8AC3E}">
        <p14:creationId xmlns:p14="http://schemas.microsoft.com/office/powerpoint/2010/main" val="32979309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FB63-AF36-3B1E-52F0-3A60A8C6D751}"/>
              </a:ext>
            </a:extLst>
          </p:cNvPr>
          <p:cNvSpPr>
            <a:spLocks noGrp="1"/>
          </p:cNvSpPr>
          <p:nvPr>
            <p:ph type="title"/>
          </p:nvPr>
        </p:nvSpPr>
        <p:spPr/>
        <p:txBody>
          <a:bodyPr/>
          <a:lstStyle/>
          <a:p>
            <a:r>
              <a:rPr lang="en-US" dirty="0"/>
              <a:t>The Rs in machine learning </a:t>
            </a:r>
          </a:p>
        </p:txBody>
      </p:sp>
      <p:sp>
        <p:nvSpPr>
          <p:cNvPr id="4" name="Date Placeholder 3">
            <a:extLst>
              <a:ext uri="{FF2B5EF4-FFF2-40B4-BE49-F238E27FC236}">
                <a16:creationId xmlns:a16="http://schemas.microsoft.com/office/drawing/2014/main" id="{85A9DA03-0A97-1EF1-50B7-CC78391A857F}"/>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76413D9C-4E87-62F7-01C5-39269A134366}"/>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A7AF1735-757B-DD6A-D6A9-F67E387C2FDB}"/>
              </a:ext>
            </a:extLst>
          </p:cNvPr>
          <p:cNvSpPr>
            <a:spLocks noGrp="1"/>
          </p:cNvSpPr>
          <p:nvPr>
            <p:ph type="sldNum" sz="quarter" idx="12"/>
          </p:nvPr>
        </p:nvSpPr>
        <p:spPr/>
        <p:txBody>
          <a:bodyPr/>
          <a:lstStyle/>
          <a:p>
            <a:fld id="{0F9E59AD-4094-455D-83E1-70C030773ECA}" type="slidenum">
              <a:rPr lang="en-US" smtClean="0"/>
              <a:pPr/>
              <a:t>84</a:t>
            </a:fld>
            <a:endParaRPr lang="en-US" dirty="0"/>
          </a:p>
        </p:txBody>
      </p:sp>
      <p:pic>
        <p:nvPicPr>
          <p:cNvPr id="2050" name="Picture 2" descr="We need to talk about reproducibility in machine learning - or do we?">
            <a:extLst>
              <a:ext uri="{FF2B5EF4-FFF2-40B4-BE49-F238E27FC236}">
                <a16:creationId xmlns:a16="http://schemas.microsoft.com/office/drawing/2014/main" id="{97EFECA5-A9FA-9CC2-C4FD-2C39B4ABB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213" y="1455093"/>
            <a:ext cx="7373574" cy="409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4870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38709-1E9D-6BF9-3563-D270E4CBCFB8}"/>
              </a:ext>
            </a:extLst>
          </p:cNvPr>
          <p:cNvSpPr>
            <a:spLocks noGrp="1"/>
          </p:cNvSpPr>
          <p:nvPr>
            <p:ph type="title"/>
          </p:nvPr>
        </p:nvSpPr>
        <p:spPr/>
        <p:txBody>
          <a:bodyPr/>
          <a:lstStyle/>
          <a:p>
            <a:r>
              <a:rPr lang="en-US" dirty="0"/>
              <a:t>Reproducible Machine Learning</a:t>
            </a:r>
          </a:p>
        </p:txBody>
      </p:sp>
      <p:sp>
        <p:nvSpPr>
          <p:cNvPr id="3" name="Content Placeholder 2">
            <a:extLst>
              <a:ext uri="{FF2B5EF4-FFF2-40B4-BE49-F238E27FC236}">
                <a16:creationId xmlns:a16="http://schemas.microsoft.com/office/drawing/2014/main" id="{5C619194-A3A6-5011-38EA-FE0DEC90582E}"/>
              </a:ext>
            </a:extLst>
          </p:cNvPr>
          <p:cNvSpPr>
            <a:spLocks noGrp="1"/>
          </p:cNvSpPr>
          <p:nvPr>
            <p:ph idx="1"/>
          </p:nvPr>
        </p:nvSpPr>
        <p:spPr>
          <a:xfrm>
            <a:off x="457200" y="883593"/>
            <a:ext cx="8229600" cy="1143001"/>
          </a:xfrm>
        </p:spPr>
        <p:txBody>
          <a:bodyPr/>
          <a:lstStyle/>
          <a:p>
            <a:pPr marL="0" indent="0">
              <a:buNone/>
            </a:pPr>
            <a:r>
              <a:rPr lang="en-US" sz="2000" b="1" dirty="0"/>
              <a:t>Repeatability</a:t>
            </a:r>
            <a:r>
              <a:rPr lang="en-US" sz="2000" dirty="0"/>
              <a:t>: Refers to the ability to reproduce the same results when an experiment is conducted multiple times, using the same dataset, model, and experimental setup.</a:t>
            </a:r>
          </a:p>
        </p:txBody>
      </p:sp>
      <p:sp>
        <p:nvSpPr>
          <p:cNvPr id="4" name="Date Placeholder 3">
            <a:extLst>
              <a:ext uri="{FF2B5EF4-FFF2-40B4-BE49-F238E27FC236}">
                <a16:creationId xmlns:a16="http://schemas.microsoft.com/office/drawing/2014/main" id="{35BC2B70-19A4-EA2E-680D-D57675B51871}"/>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474DEF88-B4A5-C575-BDBF-238580B6BE06}"/>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3B26F57B-BEBF-898B-FF46-9FF2DB745C3D}"/>
              </a:ext>
            </a:extLst>
          </p:cNvPr>
          <p:cNvSpPr>
            <a:spLocks noGrp="1"/>
          </p:cNvSpPr>
          <p:nvPr>
            <p:ph type="sldNum" sz="quarter" idx="12"/>
          </p:nvPr>
        </p:nvSpPr>
        <p:spPr/>
        <p:txBody>
          <a:bodyPr/>
          <a:lstStyle/>
          <a:p>
            <a:fld id="{0F9E59AD-4094-455D-83E1-70C030773ECA}" type="slidenum">
              <a:rPr lang="en-US" smtClean="0"/>
              <a:pPr/>
              <a:t>85</a:t>
            </a:fld>
            <a:endParaRPr lang="en-US" dirty="0"/>
          </a:p>
        </p:txBody>
      </p:sp>
      <p:sp>
        <p:nvSpPr>
          <p:cNvPr id="9" name="Content Placeholder 2">
            <a:extLst>
              <a:ext uri="{FF2B5EF4-FFF2-40B4-BE49-F238E27FC236}">
                <a16:creationId xmlns:a16="http://schemas.microsoft.com/office/drawing/2014/main" id="{03030732-8250-D122-2551-BE679E7F7B6E}"/>
              </a:ext>
            </a:extLst>
          </p:cNvPr>
          <p:cNvSpPr txBox="1">
            <a:spLocks/>
          </p:cNvSpPr>
          <p:nvPr/>
        </p:nvSpPr>
        <p:spPr bwMode="auto">
          <a:xfrm>
            <a:off x="584462" y="1904199"/>
            <a:ext cx="7608925" cy="518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93700" lvl="1" indent="0">
              <a:buNone/>
            </a:pPr>
            <a:r>
              <a:rPr lang="en-US" sz="1600" b="1" dirty="0"/>
              <a:t>Example</a:t>
            </a:r>
            <a:r>
              <a:rPr lang="en-US" sz="1600" dirty="0"/>
              <a:t>: Consider a machine learning experiment where researchers train a CNN for image classification using a publicly available dataset.</a:t>
            </a:r>
            <a:br>
              <a:rPr lang="en-US" sz="1600" dirty="0"/>
            </a:br>
            <a:br>
              <a:rPr lang="en-US" sz="1600" dirty="0"/>
            </a:br>
            <a:br>
              <a:rPr lang="en-US" sz="1600" dirty="0"/>
            </a:br>
            <a:br>
              <a:rPr lang="en-US" sz="1600" dirty="0"/>
            </a:br>
            <a:endParaRPr lang="en-US" sz="1600" dirty="0"/>
          </a:p>
          <a:p>
            <a:pPr marL="393700" lvl="1" indent="0">
              <a:buNone/>
            </a:pPr>
            <a:endParaRPr lang="en-US" sz="1600" b="1" dirty="0"/>
          </a:p>
          <a:p>
            <a:pPr marL="393700" lvl="1" indent="0">
              <a:buNone/>
            </a:pPr>
            <a:endParaRPr lang="en-US" sz="1600" b="1" dirty="0"/>
          </a:p>
          <a:p>
            <a:pPr marL="393700" lvl="1" indent="0">
              <a:buNone/>
            </a:pPr>
            <a:r>
              <a:rPr lang="en-US" sz="1600" b="1" dirty="0"/>
              <a:t>Seed Initialization</a:t>
            </a:r>
            <a:r>
              <a:rPr lang="en-US" sz="1600" dirty="0"/>
              <a:t>: Set the random seed at the beginning of the experiment. </a:t>
            </a:r>
          </a:p>
          <a:p>
            <a:pPr marL="393700" lvl="1" indent="0">
              <a:buNone/>
            </a:pPr>
            <a:r>
              <a:rPr lang="en-US" sz="1600" b="1" dirty="0"/>
              <a:t>Code Versioning</a:t>
            </a:r>
            <a:r>
              <a:rPr lang="en-US" sz="1600" dirty="0"/>
              <a:t>: Maintain a version-controlled repository for the codebase used in the experiment. </a:t>
            </a:r>
          </a:p>
          <a:p>
            <a:pPr marL="393700" lvl="1" indent="0">
              <a:buNone/>
            </a:pPr>
            <a:r>
              <a:rPr lang="en-US" sz="1600" b="1" dirty="0"/>
              <a:t>Documentation</a:t>
            </a:r>
            <a:r>
              <a:rPr lang="en-US" sz="1600" dirty="0"/>
              <a:t>: Keep detailed records of the experimental setup, including hyper parameters, preprocessing steps, and model architecture. </a:t>
            </a:r>
          </a:p>
          <a:p>
            <a:pPr marL="393700" lvl="1" indent="0">
              <a:buNone/>
            </a:pPr>
            <a:r>
              <a:rPr lang="en-US" sz="1600" b="1" dirty="0"/>
              <a:t>Hardware and Software Specifications</a:t>
            </a:r>
            <a:r>
              <a:rPr lang="en-US" sz="1600" dirty="0"/>
              <a:t>: Specify the hardware and software con-figurations used, including the type and version of the machine learning framework, libraries, and dependencies.</a:t>
            </a:r>
          </a:p>
        </p:txBody>
      </p:sp>
      <p:pic>
        <p:nvPicPr>
          <p:cNvPr id="11" name="Content Placeholder 7" descr="A diagram of a diagram&#10;&#10;Description automatically generated">
            <a:extLst>
              <a:ext uri="{FF2B5EF4-FFF2-40B4-BE49-F238E27FC236}">
                <a16:creationId xmlns:a16="http://schemas.microsoft.com/office/drawing/2014/main" id="{57A814CB-6B29-A340-76C6-B1FAFEDC0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248910" y="2475700"/>
            <a:ext cx="4079462" cy="1534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3611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CBF0B-6557-50E7-5EBF-C3F03215F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100217-538B-36BE-37AC-982A29A5635B}"/>
              </a:ext>
            </a:extLst>
          </p:cNvPr>
          <p:cNvSpPr>
            <a:spLocks noGrp="1"/>
          </p:cNvSpPr>
          <p:nvPr>
            <p:ph type="title"/>
          </p:nvPr>
        </p:nvSpPr>
        <p:spPr/>
        <p:txBody>
          <a:bodyPr/>
          <a:lstStyle/>
          <a:p>
            <a:r>
              <a:rPr lang="en-US" dirty="0"/>
              <a:t>Reproducible Machine Learning</a:t>
            </a:r>
          </a:p>
        </p:txBody>
      </p:sp>
      <p:sp>
        <p:nvSpPr>
          <p:cNvPr id="3" name="Content Placeholder 2">
            <a:extLst>
              <a:ext uri="{FF2B5EF4-FFF2-40B4-BE49-F238E27FC236}">
                <a16:creationId xmlns:a16="http://schemas.microsoft.com/office/drawing/2014/main" id="{26BED4B7-F586-F02E-DFFE-63A16B7C38DF}"/>
              </a:ext>
            </a:extLst>
          </p:cNvPr>
          <p:cNvSpPr>
            <a:spLocks noGrp="1"/>
          </p:cNvSpPr>
          <p:nvPr>
            <p:ph idx="1"/>
          </p:nvPr>
        </p:nvSpPr>
        <p:spPr>
          <a:xfrm>
            <a:off x="457200" y="883593"/>
            <a:ext cx="8229600" cy="1143001"/>
          </a:xfrm>
        </p:spPr>
        <p:txBody>
          <a:bodyPr/>
          <a:lstStyle/>
          <a:p>
            <a:pPr marL="0" indent="0">
              <a:buNone/>
            </a:pPr>
            <a:r>
              <a:rPr lang="en-US" sz="2000" b="1" dirty="0"/>
              <a:t>Reproducibility</a:t>
            </a:r>
            <a:r>
              <a:rPr lang="en-US" sz="2000" dirty="0"/>
              <a:t>: Refers to the ability to recreate and validate the results of a study or experiment using the same data, code, and methods.</a:t>
            </a:r>
          </a:p>
        </p:txBody>
      </p:sp>
      <p:sp>
        <p:nvSpPr>
          <p:cNvPr id="4" name="Date Placeholder 3">
            <a:extLst>
              <a:ext uri="{FF2B5EF4-FFF2-40B4-BE49-F238E27FC236}">
                <a16:creationId xmlns:a16="http://schemas.microsoft.com/office/drawing/2014/main" id="{142D53E6-BC3C-E3DF-1956-8CA80919205B}"/>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1DF6FC8E-BA09-0DA5-548C-D4182B4A3B7A}"/>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55B88C16-323F-77FC-4BAD-B0E54A16FD1D}"/>
              </a:ext>
            </a:extLst>
          </p:cNvPr>
          <p:cNvSpPr>
            <a:spLocks noGrp="1"/>
          </p:cNvSpPr>
          <p:nvPr>
            <p:ph type="sldNum" sz="quarter" idx="12"/>
          </p:nvPr>
        </p:nvSpPr>
        <p:spPr/>
        <p:txBody>
          <a:bodyPr/>
          <a:lstStyle/>
          <a:p>
            <a:fld id="{0F9E59AD-4094-455D-83E1-70C030773ECA}" type="slidenum">
              <a:rPr lang="en-US" smtClean="0"/>
              <a:pPr/>
              <a:t>86</a:t>
            </a:fld>
            <a:endParaRPr lang="en-US" dirty="0"/>
          </a:p>
        </p:txBody>
      </p:sp>
      <p:sp>
        <p:nvSpPr>
          <p:cNvPr id="9" name="Content Placeholder 2">
            <a:extLst>
              <a:ext uri="{FF2B5EF4-FFF2-40B4-BE49-F238E27FC236}">
                <a16:creationId xmlns:a16="http://schemas.microsoft.com/office/drawing/2014/main" id="{BCBD49BE-DAF2-EBCF-A0F4-7D1629021D06}"/>
              </a:ext>
            </a:extLst>
          </p:cNvPr>
          <p:cNvSpPr txBox="1">
            <a:spLocks/>
          </p:cNvSpPr>
          <p:nvPr/>
        </p:nvSpPr>
        <p:spPr bwMode="auto">
          <a:xfrm>
            <a:off x="584462" y="1673539"/>
            <a:ext cx="7608925" cy="518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93700" lvl="1" indent="0">
              <a:buNone/>
            </a:pPr>
            <a:r>
              <a:rPr lang="en-US" sz="1600" b="1" dirty="0"/>
              <a:t>Example</a:t>
            </a:r>
            <a:r>
              <a:rPr lang="en-US" sz="1600" dirty="0"/>
              <a:t>: Consider a machine learning study where researchers develop a deep learning model for sentiment analysis on a specific dataset. To ensure reproducibility, the following steps can be taken.</a:t>
            </a:r>
            <a:br>
              <a:rPr lang="en-US" sz="1600" dirty="0"/>
            </a:br>
            <a:br>
              <a:rPr lang="en-US" sz="1600" dirty="0"/>
            </a:br>
            <a:r>
              <a:rPr lang="en-US" sz="1600" b="1" dirty="0"/>
              <a:t>Data Availability: </a:t>
            </a:r>
            <a:r>
              <a:rPr lang="en-US" sz="1600" dirty="0"/>
              <a:t>Make the dataset used in the study publicly available or provide detailed information about how to obtain the dataset. This ensures that other researchers can access the same data and reproduce the experiments.</a:t>
            </a:r>
          </a:p>
          <a:p>
            <a:pPr marL="393700" lvl="1" indent="0">
              <a:buNone/>
            </a:pPr>
            <a:r>
              <a:rPr lang="en-US" sz="1600" b="1" dirty="0"/>
              <a:t>Code Sharing: </a:t>
            </a:r>
            <a:r>
              <a:rPr lang="en-US" sz="1600" dirty="0"/>
              <a:t>Share the code and scripts used to preprocess the data, train the model, and evaluate the results. Version control tools like Git can be used to maintain a repository that includes the code and its dependencies.</a:t>
            </a:r>
          </a:p>
          <a:p>
            <a:pPr marL="393700" lvl="1" indent="0">
              <a:buNone/>
            </a:pPr>
            <a:r>
              <a:rPr lang="en-US" sz="1600" b="1" dirty="0"/>
              <a:t>Documentation: </a:t>
            </a:r>
            <a:r>
              <a:rPr lang="en-US" sz="1600" dirty="0"/>
              <a:t>Provide comprehensive documentation that describes the experimental setup, including details about hyperparameters, model architecture, and any pre-processing steps. This documentation helps in reproducing the experiments accurately.</a:t>
            </a:r>
          </a:p>
          <a:p>
            <a:pPr marL="393700" lvl="1" indent="0">
              <a:buNone/>
            </a:pPr>
            <a:r>
              <a:rPr lang="en-US" sz="1600" b="1" dirty="0"/>
              <a:t>Environment Description: </a:t>
            </a:r>
            <a:r>
              <a:rPr lang="en-US" sz="1600" dirty="0"/>
              <a:t>Specify the software and hardware configurations used in the study, including the version of the machine learning framework, libraries, and dependencies. This information helps in replicating the experiments on different systems.</a:t>
            </a:r>
          </a:p>
        </p:txBody>
      </p:sp>
    </p:spTree>
    <p:extLst>
      <p:ext uri="{BB962C8B-B14F-4D97-AF65-F5344CB8AC3E}">
        <p14:creationId xmlns:p14="http://schemas.microsoft.com/office/powerpoint/2010/main" val="23905951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52F79-2741-4D7C-5B77-B005D6C28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3807C9-6646-00CE-1709-9B13298A6BA9}"/>
              </a:ext>
            </a:extLst>
          </p:cNvPr>
          <p:cNvSpPr>
            <a:spLocks noGrp="1"/>
          </p:cNvSpPr>
          <p:nvPr>
            <p:ph type="title"/>
          </p:nvPr>
        </p:nvSpPr>
        <p:spPr/>
        <p:txBody>
          <a:bodyPr/>
          <a:lstStyle/>
          <a:p>
            <a:r>
              <a:rPr lang="en-US" dirty="0"/>
              <a:t>Reproducible Machine Learning</a:t>
            </a:r>
          </a:p>
        </p:txBody>
      </p:sp>
      <p:sp>
        <p:nvSpPr>
          <p:cNvPr id="3" name="Content Placeholder 2">
            <a:extLst>
              <a:ext uri="{FF2B5EF4-FFF2-40B4-BE49-F238E27FC236}">
                <a16:creationId xmlns:a16="http://schemas.microsoft.com/office/drawing/2014/main" id="{40A60BC8-879B-7059-7BCC-28FC10317FBA}"/>
              </a:ext>
            </a:extLst>
          </p:cNvPr>
          <p:cNvSpPr>
            <a:spLocks noGrp="1"/>
          </p:cNvSpPr>
          <p:nvPr>
            <p:ph idx="1"/>
          </p:nvPr>
        </p:nvSpPr>
        <p:spPr>
          <a:xfrm>
            <a:off x="457200" y="883593"/>
            <a:ext cx="8229600" cy="1143001"/>
          </a:xfrm>
        </p:spPr>
        <p:txBody>
          <a:bodyPr/>
          <a:lstStyle/>
          <a:p>
            <a:pPr marL="0" indent="0">
              <a:buNone/>
            </a:pPr>
            <a:r>
              <a:rPr lang="en-US" sz="2000" b="1" dirty="0"/>
              <a:t>Replicability</a:t>
            </a:r>
            <a:r>
              <a:rPr lang="en-US" sz="2000" dirty="0"/>
              <a:t>: Refers to the ability to reproduce the results of a study or experiment using independent data and methods.</a:t>
            </a:r>
          </a:p>
        </p:txBody>
      </p:sp>
      <p:sp>
        <p:nvSpPr>
          <p:cNvPr id="4" name="Date Placeholder 3">
            <a:extLst>
              <a:ext uri="{FF2B5EF4-FFF2-40B4-BE49-F238E27FC236}">
                <a16:creationId xmlns:a16="http://schemas.microsoft.com/office/drawing/2014/main" id="{DA4D73E5-07AC-6443-8470-C4E8695B5A23}"/>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5E92E362-7F12-0F09-C073-D3C0D96E305A}"/>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B95582CC-D8EF-287E-A11A-2B0BF22307B8}"/>
              </a:ext>
            </a:extLst>
          </p:cNvPr>
          <p:cNvSpPr>
            <a:spLocks noGrp="1"/>
          </p:cNvSpPr>
          <p:nvPr>
            <p:ph type="sldNum" sz="quarter" idx="12"/>
          </p:nvPr>
        </p:nvSpPr>
        <p:spPr/>
        <p:txBody>
          <a:bodyPr/>
          <a:lstStyle/>
          <a:p>
            <a:fld id="{0F9E59AD-4094-455D-83E1-70C030773ECA}" type="slidenum">
              <a:rPr lang="en-US" smtClean="0"/>
              <a:pPr/>
              <a:t>87</a:t>
            </a:fld>
            <a:endParaRPr lang="en-US" dirty="0"/>
          </a:p>
        </p:txBody>
      </p:sp>
      <p:sp>
        <p:nvSpPr>
          <p:cNvPr id="9" name="Content Placeholder 2">
            <a:extLst>
              <a:ext uri="{FF2B5EF4-FFF2-40B4-BE49-F238E27FC236}">
                <a16:creationId xmlns:a16="http://schemas.microsoft.com/office/drawing/2014/main" id="{97C41A37-8539-9487-C391-9FBAE5D3A436}"/>
              </a:ext>
            </a:extLst>
          </p:cNvPr>
          <p:cNvSpPr txBox="1">
            <a:spLocks/>
          </p:cNvSpPr>
          <p:nvPr/>
        </p:nvSpPr>
        <p:spPr bwMode="auto">
          <a:xfrm>
            <a:off x="575409" y="1592581"/>
            <a:ext cx="7608925" cy="518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93700" lvl="1" indent="0">
              <a:buNone/>
            </a:pPr>
            <a:r>
              <a:rPr lang="en-US" sz="1600" b="1" dirty="0"/>
              <a:t>Example</a:t>
            </a:r>
            <a:r>
              <a:rPr lang="en-US" sz="1600" dirty="0"/>
              <a:t>: Consider a machine learning study where researchers propose a novel algorithm for image classification. To ensure replicability, the following steps can be taken.</a:t>
            </a:r>
            <a:br>
              <a:rPr lang="en-US" sz="1600" dirty="0"/>
            </a:br>
            <a:br>
              <a:rPr lang="en-US" sz="1600" dirty="0"/>
            </a:br>
            <a:r>
              <a:rPr lang="en-US" sz="1600" b="1" dirty="0"/>
              <a:t>Independent Data Collection: </a:t>
            </a:r>
            <a:r>
              <a:rPr lang="en-US" sz="1600" dirty="0"/>
              <a:t>Collect a separate and independent dataset that is different from the one used in the original study. This ensures that the findings can be tested on new data.</a:t>
            </a:r>
          </a:p>
          <a:p>
            <a:pPr marL="393700" lvl="1" indent="0">
              <a:buNone/>
            </a:pPr>
            <a:r>
              <a:rPr lang="en-US" sz="1600" b="1" dirty="0"/>
              <a:t>Method Replication: </a:t>
            </a:r>
            <a:r>
              <a:rPr lang="en-US" sz="1600" dirty="0"/>
              <a:t>Replicate the methodology described in the original study, including data preprocessing steps, feature extraction techniques, and model training procedures. Ensure that the implementation details are as close as possible to the original study.</a:t>
            </a:r>
          </a:p>
          <a:p>
            <a:pPr marL="393700" lvl="1" indent="0">
              <a:buNone/>
            </a:pPr>
            <a:r>
              <a:rPr lang="en-US" sz="1600" b="1" dirty="0"/>
              <a:t>Comparison and Evaluation: </a:t>
            </a:r>
            <a:r>
              <a:rPr lang="en-US" sz="1600" dirty="0"/>
              <a:t>Apply the replicated method to the new dataset and compare the obtained results with the original study. Assess the similarity of the outcomes, such as classification accuracy or other relevant performance metrics.</a:t>
            </a:r>
          </a:p>
          <a:p>
            <a:pPr marL="393700" lvl="1" indent="0">
              <a:buNone/>
            </a:pPr>
            <a:r>
              <a:rPr lang="en-US" sz="1600" b="1" dirty="0"/>
              <a:t>Discussion and Interpretation: </a:t>
            </a:r>
            <a:r>
              <a:rPr lang="en-US" sz="1600" dirty="0"/>
              <a:t>Discuss the similarities and differences observed between the replicated results and the original findings. </a:t>
            </a:r>
          </a:p>
        </p:txBody>
      </p:sp>
    </p:spTree>
    <p:extLst>
      <p:ext uri="{BB962C8B-B14F-4D97-AF65-F5344CB8AC3E}">
        <p14:creationId xmlns:p14="http://schemas.microsoft.com/office/powerpoint/2010/main" val="1856948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FC419-8BC4-881E-4FC4-115CA4A66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3F58C-1615-E108-7D62-13EA5AEF643F}"/>
              </a:ext>
            </a:extLst>
          </p:cNvPr>
          <p:cNvSpPr>
            <a:spLocks noGrp="1"/>
          </p:cNvSpPr>
          <p:nvPr>
            <p:ph type="title"/>
          </p:nvPr>
        </p:nvSpPr>
        <p:spPr/>
        <p:txBody>
          <a:bodyPr/>
          <a:lstStyle/>
          <a:p>
            <a:r>
              <a:rPr lang="en-US" dirty="0"/>
              <a:t>Reproducible Machine Learning Challenges</a:t>
            </a:r>
          </a:p>
        </p:txBody>
      </p:sp>
      <p:sp>
        <p:nvSpPr>
          <p:cNvPr id="3" name="Content Placeholder 2">
            <a:extLst>
              <a:ext uri="{FF2B5EF4-FFF2-40B4-BE49-F238E27FC236}">
                <a16:creationId xmlns:a16="http://schemas.microsoft.com/office/drawing/2014/main" id="{E867A51D-FAE0-8B46-DC5C-85D1621DC61F}"/>
              </a:ext>
            </a:extLst>
          </p:cNvPr>
          <p:cNvSpPr>
            <a:spLocks noGrp="1"/>
          </p:cNvSpPr>
          <p:nvPr>
            <p:ph idx="1"/>
          </p:nvPr>
        </p:nvSpPr>
        <p:spPr>
          <a:xfrm>
            <a:off x="457200" y="883593"/>
            <a:ext cx="8229600" cy="1143001"/>
          </a:xfrm>
        </p:spPr>
        <p:txBody>
          <a:bodyPr/>
          <a:lstStyle/>
          <a:p>
            <a:pPr marL="0" indent="0">
              <a:buNone/>
            </a:pPr>
            <a:r>
              <a:rPr lang="en-US" sz="2000" dirty="0"/>
              <a:t>Reproducibility is a critical aspect of scientific research, including machine learning. Some of the challenges include:</a:t>
            </a:r>
          </a:p>
        </p:txBody>
      </p:sp>
      <p:sp>
        <p:nvSpPr>
          <p:cNvPr id="4" name="Date Placeholder 3">
            <a:extLst>
              <a:ext uri="{FF2B5EF4-FFF2-40B4-BE49-F238E27FC236}">
                <a16:creationId xmlns:a16="http://schemas.microsoft.com/office/drawing/2014/main" id="{E2E6F5A7-0BAA-5152-31D2-7C9ABCE56861}"/>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D633FD55-6295-6530-01C6-D003C469B08A}"/>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55DD191C-7762-FB16-FDCD-31E2EB45C8EE}"/>
              </a:ext>
            </a:extLst>
          </p:cNvPr>
          <p:cNvSpPr>
            <a:spLocks noGrp="1"/>
          </p:cNvSpPr>
          <p:nvPr>
            <p:ph type="sldNum" sz="quarter" idx="12"/>
          </p:nvPr>
        </p:nvSpPr>
        <p:spPr/>
        <p:txBody>
          <a:bodyPr/>
          <a:lstStyle/>
          <a:p>
            <a:fld id="{0F9E59AD-4094-455D-83E1-70C030773ECA}" type="slidenum">
              <a:rPr lang="en-US" smtClean="0"/>
              <a:pPr/>
              <a:t>88</a:t>
            </a:fld>
            <a:endParaRPr lang="en-US" dirty="0"/>
          </a:p>
        </p:txBody>
      </p:sp>
      <p:sp>
        <p:nvSpPr>
          <p:cNvPr id="9" name="Content Placeholder 2">
            <a:extLst>
              <a:ext uri="{FF2B5EF4-FFF2-40B4-BE49-F238E27FC236}">
                <a16:creationId xmlns:a16="http://schemas.microsoft.com/office/drawing/2014/main" id="{CB4AAE06-FC6C-F4F8-7A46-0C8BC8B292F4}"/>
              </a:ext>
            </a:extLst>
          </p:cNvPr>
          <p:cNvSpPr txBox="1">
            <a:spLocks/>
          </p:cNvSpPr>
          <p:nvPr/>
        </p:nvSpPr>
        <p:spPr bwMode="auto">
          <a:xfrm>
            <a:off x="72427" y="1592582"/>
            <a:ext cx="8981038" cy="466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93700" lvl="1" indent="0">
              <a:buNone/>
            </a:pPr>
            <a:r>
              <a:rPr lang="en-US" sz="1600" b="1" dirty="0"/>
              <a:t>Data Availability: </a:t>
            </a:r>
            <a:r>
              <a:rPr lang="en-US" sz="1600" dirty="0"/>
              <a:t>Many studies use proprietary or restricted datasets, limiting replication efforts. Solutions include promoting open data practices, sharing platforms, and detailed instructions for data access.</a:t>
            </a:r>
          </a:p>
          <a:p>
            <a:pPr marL="393700" lvl="1" indent="0">
              <a:buNone/>
            </a:pPr>
            <a:br>
              <a:rPr lang="en-US" sz="1600" dirty="0"/>
            </a:br>
            <a:r>
              <a:rPr lang="en-US" sz="1600" b="1" dirty="0"/>
              <a:t>Code and Software Dependencies: </a:t>
            </a:r>
            <a:r>
              <a:rPr lang="en-US" sz="1600" dirty="0"/>
              <a:t>Machine learning experiments rely on complex code with many dependencies, where version differences in software packages can disrupt reproducibility. Sharing code and specifying software dependencies clearly can help address this issue.</a:t>
            </a:r>
          </a:p>
          <a:p>
            <a:pPr marL="393700" lvl="1" indent="0">
              <a:buNone/>
            </a:pPr>
            <a:endParaRPr lang="en-US" sz="1600" b="1" dirty="0"/>
          </a:p>
          <a:p>
            <a:pPr marL="393700" lvl="1" indent="0">
              <a:buNone/>
            </a:pPr>
            <a:r>
              <a:rPr lang="en-US" sz="1600" b="1" dirty="0"/>
              <a:t>Hyperparameter Tuning: </a:t>
            </a:r>
            <a:r>
              <a:rPr lang="en-US" sz="1600" dirty="0"/>
              <a:t>Machine learning models often require tuning hyperparameters for optimal performance, but these choices can greatly impact results, complicating reproducibility. Clear documentation of the chosen hyperparameters and their rationale can help mitigate this issue.</a:t>
            </a:r>
          </a:p>
          <a:p>
            <a:pPr marL="393700" lvl="1" indent="0">
              <a:buNone/>
            </a:pPr>
            <a:endParaRPr lang="en-US" sz="1600" dirty="0"/>
          </a:p>
          <a:p>
            <a:pPr marL="393700" lvl="1" indent="0">
              <a:buNone/>
            </a:pPr>
            <a:r>
              <a:rPr lang="en-US" sz="1600" b="1" dirty="0"/>
              <a:t>Hardware and Computational Resources: </a:t>
            </a:r>
            <a:r>
              <a:rPr lang="en-US" sz="1600" dirty="0"/>
              <a:t>Machine learning experiments often demand specific hardware, and variations in computational environments can affect reproducibility. Documenting the hardware and resources used can help others replicate the experiments.</a:t>
            </a:r>
          </a:p>
          <a:p>
            <a:pPr marL="393700" lvl="1" indent="0">
              <a:buNone/>
            </a:pPr>
            <a:endParaRPr lang="en-US" sz="1600" dirty="0"/>
          </a:p>
        </p:txBody>
      </p:sp>
    </p:spTree>
    <p:extLst>
      <p:ext uri="{BB962C8B-B14F-4D97-AF65-F5344CB8AC3E}">
        <p14:creationId xmlns:p14="http://schemas.microsoft.com/office/powerpoint/2010/main" val="1430098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FD919-E94E-E8D0-B4A2-4749A68C4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83483-FB91-7328-9D84-8AA6B6D494B5}"/>
              </a:ext>
            </a:extLst>
          </p:cNvPr>
          <p:cNvSpPr>
            <a:spLocks noGrp="1"/>
          </p:cNvSpPr>
          <p:nvPr>
            <p:ph type="title"/>
          </p:nvPr>
        </p:nvSpPr>
        <p:spPr>
          <a:xfrm>
            <a:off x="360727" y="312093"/>
            <a:ext cx="8326073" cy="1143000"/>
          </a:xfrm>
        </p:spPr>
        <p:txBody>
          <a:bodyPr/>
          <a:lstStyle/>
          <a:p>
            <a:r>
              <a:rPr lang="en-US" dirty="0"/>
              <a:t>Solutions to make ML projects reproducible</a:t>
            </a:r>
          </a:p>
        </p:txBody>
      </p:sp>
      <p:sp>
        <p:nvSpPr>
          <p:cNvPr id="4" name="Date Placeholder 3">
            <a:extLst>
              <a:ext uri="{FF2B5EF4-FFF2-40B4-BE49-F238E27FC236}">
                <a16:creationId xmlns:a16="http://schemas.microsoft.com/office/drawing/2014/main" id="{9AFD2B25-C710-2E1F-32A7-75DD147BF74F}"/>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E9B31B73-F8DE-4D93-53A0-42D31A4E9889}"/>
              </a:ext>
            </a:extLst>
          </p:cNvPr>
          <p:cNvSpPr>
            <a:spLocks noGrp="1"/>
          </p:cNvSpPr>
          <p:nvPr>
            <p:ph type="ftr" sz="quarter" idx="11"/>
          </p:nvPr>
        </p:nvSpPr>
        <p:spPr/>
        <p:txBody>
          <a:bodyPr/>
          <a:lstStyle/>
          <a:p>
            <a:r>
              <a:rPr lang="en-US" dirty="0"/>
              <a:t>Machine Learning Evaluation: </a:t>
            </a:r>
          </a:p>
          <a:p>
            <a:r>
              <a:rPr lang="en-US" dirty="0"/>
              <a:t>Implementing Responsible and Reliable AI</a:t>
            </a:r>
          </a:p>
        </p:txBody>
      </p:sp>
      <p:sp>
        <p:nvSpPr>
          <p:cNvPr id="6" name="Slide Number Placeholder 5">
            <a:extLst>
              <a:ext uri="{FF2B5EF4-FFF2-40B4-BE49-F238E27FC236}">
                <a16:creationId xmlns:a16="http://schemas.microsoft.com/office/drawing/2014/main" id="{80165C65-D21D-E439-0DD4-3C153F903D63}"/>
              </a:ext>
            </a:extLst>
          </p:cNvPr>
          <p:cNvSpPr>
            <a:spLocks noGrp="1"/>
          </p:cNvSpPr>
          <p:nvPr>
            <p:ph type="sldNum" sz="quarter" idx="12"/>
          </p:nvPr>
        </p:nvSpPr>
        <p:spPr/>
        <p:txBody>
          <a:bodyPr/>
          <a:lstStyle/>
          <a:p>
            <a:fld id="{0F9E59AD-4094-455D-83E1-70C030773ECA}" type="slidenum">
              <a:rPr lang="en-US" smtClean="0"/>
              <a:pPr/>
              <a:t>89</a:t>
            </a:fld>
            <a:endParaRPr lang="en-US" dirty="0"/>
          </a:p>
        </p:txBody>
      </p:sp>
      <p:sp>
        <p:nvSpPr>
          <p:cNvPr id="9" name="Content Placeholder 2">
            <a:extLst>
              <a:ext uri="{FF2B5EF4-FFF2-40B4-BE49-F238E27FC236}">
                <a16:creationId xmlns:a16="http://schemas.microsoft.com/office/drawing/2014/main" id="{ACAAE148-A899-C305-7A38-46BD96569D17}"/>
              </a:ext>
            </a:extLst>
          </p:cNvPr>
          <p:cNvSpPr txBox="1">
            <a:spLocks/>
          </p:cNvSpPr>
          <p:nvPr/>
        </p:nvSpPr>
        <p:spPr bwMode="auto">
          <a:xfrm>
            <a:off x="0" y="1013160"/>
            <a:ext cx="9062519" cy="52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93700" lvl="1" indent="0">
              <a:buNone/>
            </a:pPr>
            <a:endParaRPr lang="en-US" sz="1600" dirty="0"/>
          </a:p>
          <a:p>
            <a:pPr marL="393700" lvl="1" indent="0">
              <a:buNone/>
            </a:pPr>
            <a:r>
              <a:rPr lang="en-US" sz="1600" b="1" dirty="0"/>
              <a:t>Tracking Experiment Metadata: </a:t>
            </a:r>
            <a:r>
              <a:rPr lang="en-US" sz="1600" dirty="0"/>
              <a:t>Experiment tracking involves recording important meta-data associated with each experiment. This includes information such as the date and time of the experiment, the machine learning algorithm used, hyperparameters, dataset details, and any preprocessing steps applied. Tracking this metadata helps in understanding and reproducing the experiment’s results.</a:t>
            </a:r>
          </a:p>
          <a:p>
            <a:pPr marL="393700" lvl="1" indent="0">
              <a:buNone/>
            </a:pPr>
            <a:endParaRPr lang="en-US" sz="1600" dirty="0"/>
          </a:p>
          <a:p>
            <a:pPr marL="393700" lvl="1" indent="0">
              <a:buNone/>
            </a:pPr>
            <a:r>
              <a:rPr lang="en-US" sz="1600" b="1" dirty="0"/>
              <a:t>Managing Code Versions: </a:t>
            </a:r>
            <a:r>
              <a:rPr lang="en-US" sz="1600" dirty="0"/>
              <a:t>Experiment tracking and logging also involve managing code versions. It is essential to keep track of the code used for each experiment, including the specific commit or version. This ensures that the exact code used can be reproduced and traced back to the experiment’s results.</a:t>
            </a:r>
            <a:br>
              <a:rPr lang="en-US" sz="1600" dirty="0"/>
            </a:br>
            <a:br>
              <a:rPr lang="en-US" sz="1600" dirty="0"/>
            </a:br>
            <a:r>
              <a:rPr lang="en-US" sz="1600" b="1" dirty="0"/>
              <a:t>Tools for Experiment Tracking and Logging</a:t>
            </a:r>
            <a:r>
              <a:rPr lang="en-US" sz="1600" dirty="0"/>
              <a:t>: Several tools and frameworks are available for experiment tracking and logging in machine learning. Examples include </a:t>
            </a:r>
            <a:r>
              <a:rPr lang="en-US" sz="1600" dirty="0" err="1"/>
              <a:t>MLflow</a:t>
            </a:r>
            <a:r>
              <a:rPr lang="en-US" sz="1600" dirty="0"/>
              <a:t>, Neptune, Sacred, and </a:t>
            </a:r>
            <a:r>
              <a:rPr lang="en-US" sz="1600" dirty="0" err="1"/>
              <a:t>TensorBoard</a:t>
            </a:r>
            <a:r>
              <a:rPr lang="en-US" sz="1600" dirty="0"/>
              <a:t>. These tools provide features such as experiment versioning, result visualization, and collaboration functionalities.</a:t>
            </a:r>
          </a:p>
          <a:p>
            <a:pPr marL="393700" lvl="1" indent="0">
              <a:buNone/>
            </a:pPr>
            <a:endParaRPr lang="en-US" sz="1600" dirty="0"/>
          </a:p>
          <a:p>
            <a:pPr marL="393700" lvl="1" indent="0">
              <a:buNone/>
            </a:pPr>
            <a:r>
              <a:rPr lang="en-US" sz="1600" b="1" dirty="0"/>
              <a:t>Version Control</a:t>
            </a:r>
            <a:r>
              <a:rPr lang="en-US" sz="1600" dirty="0"/>
              <a:t>: Version control is an essential aspect of an artifact store. It allows </a:t>
            </a:r>
            <a:r>
              <a:rPr lang="en-US" sz="1600" dirty="0" err="1"/>
              <a:t>trackingand</a:t>
            </a:r>
            <a:r>
              <a:rPr lang="en-US" sz="1600" dirty="0"/>
              <a:t> managing different versions of artifacts, such as models and datasets. This </a:t>
            </a:r>
            <a:r>
              <a:rPr lang="en-US" sz="1600" dirty="0" err="1"/>
              <a:t>enablesreproducibility</a:t>
            </a:r>
            <a:r>
              <a:rPr lang="en-US" sz="1600" dirty="0"/>
              <a:t> and ensures that previous versions can be easily retrieved and compared.</a:t>
            </a:r>
          </a:p>
        </p:txBody>
      </p:sp>
    </p:spTree>
    <p:extLst>
      <p:ext uri="{BB962C8B-B14F-4D97-AF65-F5344CB8AC3E}">
        <p14:creationId xmlns:p14="http://schemas.microsoft.com/office/powerpoint/2010/main" val="418929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7276-D98F-D504-9DE6-F904B4112836}"/>
              </a:ext>
            </a:extLst>
          </p:cNvPr>
          <p:cNvSpPr>
            <a:spLocks noGrp="1"/>
          </p:cNvSpPr>
          <p:nvPr>
            <p:ph type="title"/>
          </p:nvPr>
        </p:nvSpPr>
        <p:spPr/>
        <p:txBody>
          <a:bodyPr/>
          <a:lstStyle/>
          <a:p>
            <a:r>
              <a:rPr lang="en-US" dirty="0"/>
              <a:t>Common evaluation metrics</a:t>
            </a:r>
          </a:p>
        </p:txBody>
      </p:sp>
      <p:sp>
        <p:nvSpPr>
          <p:cNvPr id="7" name="Content Placeholder 6">
            <a:extLst>
              <a:ext uri="{FF2B5EF4-FFF2-40B4-BE49-F238E27FC236}">
                <a16:creationId xmlns:a16="http://schemas.microsoft.com/office/drawing/2014/main" id="{5DF0E477-98BE-FACD-0754-7A08627E28DA}"/>
              </a:ext>
            </a:extLst>
          </p:cNvPr>
          <p:cNvSpPr>
            <a:spLocks noGrp="1"/>
          </p:cNvSpPr>
          <p:nvPr>
            <p:ph sz="half" idx="1"/>
          </p:nvPr>
        </p:nvSpPr>
        <p:spPr>
          <a:xfrm>
            <a:off x="457200" y="1543599"/>
            <a:ext cx="4038600" cy="4434840"/>
          </a:xfrm>
        </p:spPr>
        <p:txBody>
          <a:bodyPr/>
          <a:lstStyle/>
          <a:p>
            <a:pPr eaLnBrk="1" hangingPunct="1">
              <a:defRPr/>
            </a:pPr>
            <a:r>
              <a:rPr lang="en-US" altLang="en-US" sz="2400" dirty="0">
                <a:latin typeface="Times New Roman" pitchFamily="18" charset="0"/>
              </a:rPr>
              <a:t>FP Rate = FP/N (False Alarm Rate)</a:t>
            </a:r>
          </a:p>
          <a:p>
            <a:pPr eaLnBrk="1" hangingPunct="1">
              <a:defRPr/>
            </a:pPr>
            <a:r>
              <a:rPr lang="en-US" altLang="en-US" sz="2400" dirty="0">
                <a:latin typeface="Times New Roman" pitchFamily="18" charset="0"/>
              </a:rPr>
              <a:t>Precision = TP/(TP+FP)</a:t>
            </a:r>
          </a:p>
          <a:p>
            <a:pPr eaLnBrk="1" hangingPunct="1">
              <a:defRPr/>
            </a:pPr>
            <a:r>
              <a:rPr lang="en-US" altLang="en-US" sz="2400" dirty="0">
                <a:latin typeface="Times New Roman" pitchFamily="18" charset="0"/>
              </a:rPr>
              <a:t>Accuracy =             (TP+TN)/(P+N)</a:t>
            </a:r>
          </a:p>
          <a:p>
            <a:pPr eaLnBrk="1" hangingPunct="1">
              <a:defRPr/>
            </a:pPr>
            <a:r>
              <a:rPr lang="en-US" altLang="en-US" sz="2400" dirty="0">
                <a:latin typeface="Times New Roman" pitchFamily="18" charset="0"/>
              </a:rPr>
              <a:t>TP Rate = TP/P = Recall = Hit Rate = Sensitivity</a:t>
            </a:r>
          </a:p>
          <a:p>
            <a:pPr eaLnBrk="1" hangingPunct="1">
              <a:defRPr/>
            </a:pPr>
            <a:r>
              <a:rPr lang="en-US" altLang="en-US" sz="2400" dirty="0">
                <a:latin typeface="Times New Roman" pitchFamily="18" charset="0"/>
              </a:rPr>
              <a:t>F-Score = Precision * Recall (though a number of other formulae are also acceptable)</a:t>
            </a:r>
          </a:p>
          <a:p>
            <a:endParaRPr lang="en-US" dirty="0"/>
          </a:p>
        </p:txBody>
      </p:sp>
      <p:sp>
        <p:nvSpPr>
          <p:cNvPr id="4" name="Date Placeholder 3">
            <a:extLst>
              <a:ext uri="{FF2B5EF4-FFF2-40B4-BE49-F238E27FC236}">
                <a16:creationId xmlns:a16="http://schemas.microsoft.com/office/drawing/2014/main" id="{4BD07656-B0F1-14D1-7000-6F5281ABC65D}"/>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989B478A-0832-201B-7FDD-B060FDD281A8}"/>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1735F918-7D3E-33F0-6F7A-87C40E833323}"/>
              </a:ext>
            </a:extLst>
          </p:cNvPr>
          <p:cNvSpPr>
            <a:spLocks noGrp="1"/>
          </p:cNvSpPr>
          <p:nvPr>
            <p:ph type="sldNum" sz="quarter" idx="12"/>
          </p:nvPr>
        </p:nvSpPr>
        <p:spPr/>
        <p:txBody>
          <a:bodyPr/>
          <a:lstStyle/>
          <a:p>
            <a:fld id="{0F9E59AD-4094-455D-83E1-70C030773ECA}" type="slidenum">
              <a:rPr lang="en-US" smtClean="0"/>
              <a:pPr/>
              <a:t>9</a:t>
            </a:fld>
            <a:endParaRPr lang="en-US" dirty="0"/>
          </a:p>
        </p:txBody>
      </p:sp>
      <p:sp>
        <p:nvSpPr>
          <p:cNvPr id="10" name="Content Placeholder 6">
            <a:extLst>
              <a:ext uri="{FF2B5EF4-FFF2-40B4-BE49-F238E27FC236}">
                <a16:creationId xmlns:a16="http://schemas.microsoft.com/office/drawing/2014/main" id="{3E14A1D9-31EF-370E-64ED-603BBB2A61E4}"/>
              </a:ext>
            </a:extLst>
          </p:cNvPr>
          <p:cNvSpPr txBox="1">
            <a:spLocks/>
          </p:cNvSpPr>
          <p:nvPr/>
        </p:nvSpPr>
        <p:spPr bwMode="auto">
          <a:xfrm>
            <a:off x="4648199" y="1543599"/>
            <a:ext cx="4110609" cy="62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defRPr/>
            </a:pPr>
            <a:r>
              <a:rPr lang="en-US" altLang="en-US" dirty="0">
                <a:latin typeface="Times New Roman" pitchFamily="18" charset="0"/>
              </a:rPr>
              <a:t>ROC Analysis</a:t>
            </a:r>
          </a:p>
          <a:p>
            <a:endParaRPr lang="en-US" dirty="0"/>
          </a:p>
        </p:txBody>
      </p:sp>
      <p:pic>
        <p:nvPicPr>
          <p:cNvPr id="12" name="Picture 11">
            <a:extLst>
              <a:ext uri="{FF2B5EF4-FFF2-40B4-BE49-F238E27FC236}">
                <a16:creationId xmlns:a16="http://schemas.microsoft.com/office/drawing/2014/main" id="{81D3C8CA-4BB9-B9EF-AD76-9F9438F76299}"/>
              </a:ext>
            </a:extLst>
          </p:cNvPr>
          <p:cNvPicPr>
            <a:picLocks noChangeAspect="1"/>
          </p:cNvPicPr>
          <p:nvPr/>
        </p:nvPicPr>
        <p:blipFill>
          <a:blip r:embed="rId2"/>
          <a:stretch>
            <a:fillRect/>
          </a:stretch>
        </p:blipFill>
        <p:spPr>
          <a:xfrm>
            <a:off x="4723280" y="2164465"/>
            <a:ext cx="3860807" cy="3669135"/>
          </a:xfrm>
          <a:prstGeom prst="rect">
            <a:avLst/>
          </a:prstGeom>
        </p:spPr>
      </p:pic>
    </p:spTree>
    <p:extLst>
      <p:ext uri="{BB962C8B-B14F-4D97-AF65-F5344CB8AC3E}">
        <p14:creationId xmlns:p14="http://schemas.microsoft.com/office/powerpoint/2010/main" val="23860146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F98CD-5884-6FA6-2EC4-8F228CAA8AF8}"/>
              </a:ext>
            </a:extLst>
          </p:cNvPr>
          <p:cNvSpPr>
            <a:spLocks noGrp="1"/>
          </p:cNvSpPr>
          <p:nvPr>
            <p:ph type="title"/>
          </p:nvPr>
        </p:nvSpPr>
        <p:spPr/>
        <p:txBody>
          <a:bodyPr/>
          <a:lstStyle/>
          <a:p>
            <a:r>
              <a:rPr lang="en-US" dirty="0"/>
              <a:t>Summary and Conclusion</a:t>
            </a:r>
          </a:p>
        </p:txBody>
      </p:sp>
      <p:sp>
        <p:nvSpPr>
          <p:cNvPr id="3" name="Content Placeholder 2">
            <a:extLst>
              <a:ext uri="{FF2B5EF4-FFF2-40B4-BE49-F238E27FC236}">
                <a16:creationId xmlns:a16="http://schemas.microsoft.com/office/drawing/2014/main" id="{A94C08A0-F897-BAB7-0C00-F519A94C9F3C}"/>
              </a:ext>
            </a:extLst>
          </p:cNvPr>
          <p:cNvSpPr>
            <a:spLocks noGrp="1"/>
          </p:cNvSpPr>
          <p:nvPr>
            <p:ph idx="1"/>
          </p:nvPr>
        </p:nvSpPr>
        <p:spPr>
          <a:xfrm>
            <a:off x="457200" y="982612"/>
            <a:ext cx="8229600" cy="2817602"/>
          </a:xfrm>
        </p:spPr>
        <p:txBody>
          <a:bodyPr/>
          <a:lstStyle/>
          <a:p>
            <a:pPr marL="0" indent="0">
              <a:buNone/>
            </a:pPr>
            <a:r>
              <a:rPr lang="en-US" b="1" dirty="0"/>
              <a:t>Key Topics Covered</a:t>
            </a:r>
            <a:r>
              <a:rPr lang="en-US" dirty="0"/>
              <a:t>:</a:t>
            </a:r>
          </a:p>
          <a:p>
            <a:pPr lvl="1"/>
            <a:r>
              <a:rPr lang="en-US" dirty="0"/>
              <a:t>Classification techniques</a:t>
            </a:r>
          </a:p>
          <a:p>
            <a:pPr lvl="1"/>
            <a:r>
              <a:rPr lang="en-US" dirty="0"/>
              <a:t>Selecting performance measures</a:t>
            </a:r>
          </a:p>
          <a:p>
            <a:pPr lvl="1"/>
            <a:r>
              <a:rPr lang="en-US" dirty="0"/>
              <a:t>Sampling strategies</a:t>
            </a:r>
          </a:p>
          <a:p>
            <a:pPr lvl="1"/>
            <a:r>
              <a:rPr lang="en-US" dirty="0"/>
              <a:t>Statistical tests</a:t>
            </a:r>
          </a:p>
          <a:p>
            <a:pPr lvl="1"/>
            <a:r>
              <a:rPr lang="en-US" dirty="0"/>
              <a:t>Alternative ML paradigms</a:t>
            </a:r>
          </a:p>
          <a:p>
            <a:pPr lvl="1"/>
            <a:r>
              <a:rPr lang="en-US" dirty="0"/>
              <a:t>Deployment practices for reliability and responsibility</a:t>
            </a:r>
          </a:p>
        </p:txBody>
      </p:sp>
      <p:sp>
        <p:nvSpPr>
          <p:cNvPr id="4" name="Date Placeholder 3">
            <a:extLst>
              <a:ext uri="{FF2B5EF4-FFF2-40B4-BE49-F238E27FC236}">
                <a16:creationId xmlns:a16="http://schemas.microsoft.com/office/drawing/2014/main" id="{723FCCF6-4467-BDB4-6B97-66EBBE6754C0}"/>
              </a:ext>
            </a:extLst>
          </p:cNvPr>
          <p:cNvSpPr>
            <a:spLocks noGrp="1"/>
          </p:cNvSpPr>
          <p:nvPr>
            <p:ph type="dt" sz="half" idx="10"/>
          </p:nvPr>
        </p:nvSpPr>
        <p:spPr/>
        <p:txBody>
          <a:bodyPr/>
          <a:lstStyle/>
          <a:p>
            <a:r>
              <a:rPr lang="en-US"/>
              <a:t>IEEE BigData 2024</a:t>
            </a:r>
            <a:endParaRPr lang="en-US" dirty="0"/>
          </a:p>
        </p:txBody>
      </p:sp>
      <p:sp>
        <p:nvSpPr>
          <p:cNvPr id="5" name="Footer Placeholder 4">
            <a:extLst>
              <a:ext uri="{FF2B5EF4-FFF2-40B4-BE49-F238E27FC236}">
                <a16:creationId xmlns:a16="http://schemas.microsoft.com/office/drawing/2014/main" id="{AC1AEF2D-7E99-3819-95FF-1CFD6B91003C}"/>
              </a:ext>
            </a:extLst>
          </p:cNvPr>
          <p:cNvSpPr>
            <a:spLocks noGrp="1"/>
          </p:cNvSpPr>
          <p:nvPr>
            <p:ph type="ftr" sz="quarter" idx="11"/>
          </p:nvPr>
        </p:nvSpPr>
        <p:spPr/>
        <p:txBody>
          <a:bodyPr/>
          <a:lstStyle/>
          <a:p>
            <a:r>
              <a:rPr lang="en-US"/>
              <a:t>Machine Learning Evaluation: </a:t>
            </a:r>
          </a:p>
          <a:p>
            <a:r>
              <a:rPr lang="en-US"/>
              <a:t>Implementing Responsible and Reliable AI</a:t>
            </a:r>
            <a:endParaRPr lang="en-US" dirty="0"/>
          </a:p>
        </p:txBody>
      </p:sp>
      <p:sp>
        <p:nvSpPr>
          <p:cNvPr id="6" name="Slide Number Placeholder 5">
            <a:extLst>
              <a:ext uri="{FF2B5EF4-FFF2-40B4-BE49-F238E27FC236}">
                <a16:creationId xmlns:a16="http://schemas.microsoft.com/office/drawing/2014/main" id="{17014192-BCA0-417C-FCA6-2BF70043E2CA}"/>
              </a:ext>
            </a:extLst>
          </p:cNvPr>
          <p:cNvSpPr>
            <a:spLocks noGrp="1"/>
          </p:cNvSpPr>
          <p:nvPr>
            <p:ph type="sldNum" sz="quarter" idx="12"/>
          </p:nvPr>
        </p:nvSpPr>
        <p:spPr/>
        <p:txBody>
          <a:bodyPr/>
          <a:lstStyle/>
          <a:p>
            <a:fld id="{0F9E59AD-4094-455D-83E1-70C030773ECA}" type="slidenum">
              <a:rPr lang="en-US" smtClean="0"/>
              <a:pPr/>
              <a:t>90</a:t>
            </a:fld>
            <a:endParaRPr lang="en-US" dirty="0"/>
          </a:p>
        </p:txBody>
      </p:sp>
      <p:sp>
        <p:nvSpPr>
          <p:cNvPr id="7" name="Content Placeholder 2">
            <a:extLst>
              <a:ext uri="{FF2B5EF4-FFF2-40B4-BE49-F238E27FC236}">
                <a16:creationId xmlns:a16="http://schemas.microsoft.com/office/drawing/2014/main" id="{7CA7BEB1-7BF9-521C-4DB4-898ED538F7FC}"/>
              </a:ext>
            </a:extLst>
          </p:cNvPr>
          <p:cNvSpPr txBox="1">
            <a:spLocks/>
          </p:cNvSpPr>
          <p:nvPr/>
        </p:nvSpPr>
        <p:spPr bwMode="auto">
          <a:xfrm>
            <a:off x="457200" y="3693852"/>
            <a:ext cx="8229600" cy="281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3B4F6A"/>
              </a:buClr>
              <a:buSzPct val="95000"/>
              <a:buFont typeface="Arial" panose="020B0604020202020204" pitchFamily="34" charset="0"/>
              <a:buChar char="•"/>
              <a:defRPr sz="2400" kern="1200">
                <a:solidFill>
                  <a:srgbClr val="3B4F6A"/>
                </a:solidFill>
                <a:latin typeface="+mn-lt"/>
                <a:ea typeface="+mn-ea"/>
                <a:cs typeface="+mn-cs"/>
              </a:defRPr>
            </a:lvl1pPr>
            <a:lvl2pPr marL="736600" indent="-342900" algn="l" rtl="0" eaLnBrk="1" fontAlgn="base" hangingPunct="1">
              <a:spcBef>
                <a:spcPct val="20000"/>
              </a:spcBef>
              <a:spcAft>
                <a:spcPct val="0"/>
              </a:spcAft>
              <a:buClr>
                <a:srgbClr val="3B4F6A"/>
              </a:buClr>
              <a:buSzPct val="85000"/>
              <a:buFont typeface="Arial" panose="020B0604020202020204" pitchFamily="34" charset="0"/>
              <a:buChar char="•"/>
              <a:defRPr sz="2000" kern="1200">
                <a:solidFill>
                  <a:srgbClr val="3B4F6A"/>
                </a:solidFill>
                <a:latin typeface="+mn-lt"/>
                <a:ea typeface="+mn-ea"/>
                <a:cs typeface="+mn-cs"/>
              </a:defRPr>
            </a:lvl2pPr>
            <a:lvl3pPr marL="1011237" indent="-342900" algn="l" rtl="0" eaLnBrk="1" fontAlgn="base" hangingPunct="1">
              <a:spcBef>
                <a:spcPct val="20000"/>
              </a:spcBef>
              <a:spcAft>
                <a:spcPct val="0"/>
              </a:spcAft>
              <a:buClr>
                <a:srgbClr val="3B4F6A"/>
              </a:buClr>
              <a:buSzPct val="70000"/>
              <a:buFont typeface="Arial" panose="020B0604020202020204" pitchFamily="34" charset="0"/>
              <a:buChar char="•"/>
              <a:defRPr sz="1800" kern="1200">
                <a:solidFill>
                  <a:srgbClr val="3B4F6A"/>
                </a:solidFill>
                <a:latin typeface="+mn-lt"/>
                <a:ea typeface="+mn-ea"/>
                <a:cs typeface="+mn-cs"/>
              </a:defRPr>
            </a:lvl3pPr>
            <a:lvl4pPr marL="1320800" indent="-342900" algn="l" rtl="0" eaLnBrk="1" fontAlgn="base" hangingPunct="1">
              <a:spcBef>
                <a:spcPct val="20000"/>
              </a:spcBef>
              <a:spcAft>
                <a:spcPct val="0"/>
              </a:spcAft>
              <a:buClr>
                <a:srgbClr val="3B4F6A"/>
              </a:buClr>
              <a:buSzPct val="65000"/>
              <a:buFont typeface="Arial" panose="020B0604020202020204" pitchFamily="34" charset="0"/>
              <a:buChar char="•"/>
              <a:defRPr sz="1600" kern="1200">
                <a:solidFill>
                  <a:srgbClr val="3B4F6A"/>
                </a:solidFill>
                <a:latin typeface="+mn-lt"/>
                <a:ea typeface="+mn-ea"/>
                <a:cs typeface="+mn-cs"/>
              </a:defRPr>
            </a:lvl4pPr>
            <a:lvl5pPr marL="1595438" indent="-342900" algn="l" rtl="0" eaLnBrk="1" fontAlgn="base" hangingPunct="1">
              <a:spcBef>
                <a:spcPct val="20000"/>
              </a:spcBef>
              <a:spcAft>
                <a:spcPct val="0"/>
              </a:spcAft>
              <a:buClr>
                <a:srgbClr val="3B4F6A"/>
              </a:buClr>
              <a:buSzPct val="65000"/>
              <a:buFont typeface="Arial" panose="020B0604020202020204" pitchFamily="34" charset="0"/>
              <a:buChar char="•"/>
              <a:defRPr sz="1400" kern="1200">
                <a:solidFill>
                  <a:srgbClr val="3B4F6A"/>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Font typeface="Arial" panose="020B0604020202020204" pitchFamily="34" charset="0"/>
              <a:buNone/>
            </a:pPr>
            <a:r>
              <a:rPr lang="en-US" b="1" dirty="0"/>
              <a:t>Importance of Evaluation in Machine Learning</a:t>
            </a:r>
            <a:endParaRPr lang="en-US" dirty="0"/>
          </a:p>
          <a:p>
            <a:pPr lvl="1"/>
            <a:r>
              <a:rPr lang="en-US" dirty="0"/>
              <a:t>Central Role of Evaluation:</a:t>
            </a:r>
          </a:p>
          <a:p>
            <a:pPr lvl="2"/>
            <a:r>
              <a:rPr lang="en-US" dirty="0"/>
              <a:t>Ensures accuracy and robustness in models</a:t>
            </a:r>
          </a:p>
          <a:p>
            <a:pPr lvl="2"/>
            <a:r>
              <a:rPr lang="en-US" dirty="0"/>
              <a:t>Helps prevent misinterpretation and supports rigorous validation</a:t>
            </a:r>
          </a:p>
          <a:p>
            <a:pPr lvl="1"/>
            <a:r>
              <a:rPr lang="en-US" dirty="0"/>
              <a:t>Beyond Technical Performance:</a:t>
            </a:r>
          </a:p>
          <a:p>
            <a:pPr lvl="2"/>
            <a:r>
              <a:rPr lang="en-US" dirty="0"/>
              <a:t>Emphasizes the social and ethical impact of ML</a:t>
            </a:r>
          </a:p>
          <a:p>
            <a:pPr lvl="2"/>
            <a:r>
              <a:rPr lang="en-US" dirty="0"/>
              <a:t>Ensures trust and accountability in real-world applications</a:t>
            </a:r>
          </a:p>
          <a:p>
            <a:pPr marL="393700" lvl="1" indent="0">
              <a:buNone/>
            </a:pPr>
            <a:endParaRPr lang="en-US" dirty="0"/>
          </a:p>
        </p:txBody>
      </p:sp>
      <p:pic>
        <p:nvPicPr>
          <p:cNvPr id="8" name="Picture 7" descr="A book cover with a compass&#10;&#10;Description automatically generated">
            <a:extLst>
              <a:ext uri="{FF2B5EF4-FFF2-40B4-BE49-F238E27FC236}">
                <a16:creationId xmlns:a16="http://schemas.microsoft.com/office/drawing/2014/main" id="{C5F81F5E-D3C8-712D-E26E-A884609BA5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1803" y="564084"/>
            <a:ext cx="1862356" cy="2691951"/>
          </a:xfrm>
          <a:prstGeom prst="rect">
            <a:avLst/>
          </a:prstGeom>
        </p:spPr>
      </p:pic>
    </p:spTree>
    <p:extLst>
      <p:ext uri="{BB962C8B-B14F-4D97-AF65-F5344CB8AC3E}">
        <p14:creationId xmlns:p14="http://schemas.microsoft.com/office/powerpoint/2010/main" val="495589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Theme1" id="{FFA8522E-A6AC-4FDC-BBF8-4C1FE7829871}" vid="{C216679F-A789-42FE-9351-C3B8D4987A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Theme1</Template>
  <TotalTime>8759</TotalTime>
  <Words>8302</Words>
  <Application>Microsoft Office PowerPoint</Application>
  <PresentationFormat>On-screen Show (4:3)</PresentationFormat>
  <Paragraphs>1112</Paragraphs>
  <Slides>90</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90</vt:i4>
      </vt:variant>
    </vt:vector>
  </HeadingPairs>
  <TitlesOfParts>
    <vt:vector size="103" baseType="lpstr">
      <vt:lpstr>-apple-system</vt:lpstr>
      <vt:lpstr>Aptos</vt:lpstr>
      <vt:lpstr>Arial</vt:lpstr>
      <vt:lpstr>Calibri</vt:lpstr>
      <vt:lpstr>Cambria Math</vt:lpstr>
      <vt:lpstr>Constantia</vt:lpstr>
      <vt:lpstr>Lato</vt:lpstr>
      <vt:lpstr>LMMathItalic12-Regular</vt:lpstr>
      <vt:lpstr>LMRoman12-Regular</vt:lpstr>
      <vt:lpstr>Times New Roman</vt:lpstr>
      <vt:lpstr>Wingdings</vt:lpstr>
      <vt:lpstr>Wingdings 2</vt:lpstr>
      <vt:lpstr>Theme1</vt:lpstr>
      <vt:lpstr>Machine Learning Evaluation Implementing Responsible and Reliable AI Nathalie Japkowicz American University, Washington DC Zois Boukouvalas American University, Washington DC</vt:lpstr>
      <vt:lpstr>The main steps of classifier evaluation</vt:lpstr>
      <vt:lpstr>What these steps depend on</vt:lpstr>
      <vt:lpstr>But these core aspects of evaluation are not all…</vt:lpstr>
      <vt:lpstr>Going beyond Classification…</vt:lpstr>
      <vt:lpstr>Outline of the tutorial:</vt:lpstr>
      <vt:lpstr>Classification</vt:lpstr>
      <vt:lpstr>The confusion matrix</vt:lpstr>
      <vt:lpstr>Common evaluation metrics</vt:lpstr>
      <vt:lpstr>Do evaluation metrics agree?</vt:lpstr>
      <vt:lpstr>Overview of classification metrics for classification</vt:lpstr>
      <vt:lpstr>The ambiguity of Accuracy</vt:lpstr>
      <vt:lpstr>The ambiguity of Precision/Recall</vt:lpstr>
      <vt:lpstr>Recommendation</vt:lpstr>
      <vt:lpstr>Classification</vt:lpstr>
      <vt:lpstr>What is the purpose of resampling?</vt:lpstr>
      <vt:lpstr>What are the dangers of resampling?</vt:lpstr>
      <vt:lpstr>Overview of resampling methods</vt:lpstr>
      <vt:lpstr>K-fold crossvalidation</vt:lpstr>
      <vt:lpstr>Some variations of crossvalidation</vt:lpstr>
      <vt:lpstr>Considerations about k-fold crossvalidation and its variants</vt:lpstr>
      <vt:lpstr>Bootstrapping</vt:lpstr>
      <vt:lpstr>The Є0 and e632 Bootstraps</vt:lpstr>
      <vt:lpstr>Considerations about bootstrapping</vt:lpstr>
      <vt:lpstr>Repeated k-fold crossvalidation I</vt:lpstr>
      <vt:lpstr>Repeated k-fold crossvalidation II</vt:lpstr>
      <vt:lpstr>A few remarks about averaging</vt:lpstr>
      <vt:lpstr>Recommendations</vt:lpstr>
      <vt:lpstr>Classification</vt:lpstr>
      <vt:lpstr>The purpose of Statistical Significance Testing</vt:lpstr>
      <vt:lpstr>Two Statistical Paradigms</vt:lpstr>
      <vt:lpstr>How to choose a statistical test?</vt:lpstr>
      <vt:lpstr>Statistical tests overview</vt:lpstr>
      <vt:lpstr>Classification</vt:lpstr>
      <vt:lpstr>Two Classifiers/One Domain: Frequentist, non-parametric test: McNemar’s test</vt:lpstr>
      <vt:lpstr>Two Classifiers/One Domain: Frequentist, Estimation Statistics: Confidence Intervals</vt:lpstr>
      <vt:lpstr>Two Classifiers/One Domain: Frequentist, Estimation Statistics: Effect Size</vt:lpstr>
      <vt:lpstr>Two Classifiers/One Domain: Bayesian Statistics: the correlated t-test I</vt:lpstr>
      <vt:lpstr>Two Classifiers/One Domain: Bayesian Statistics: the correlated t-test II</vt:lpstr>
      <vt:lpstr>Two Classifiers/Multiple Domains: Frequentist, non-parametric test: Wilcoxon’s signed ranked test</vt:lpstr>
      <vt:lpstr>Two Classifiers/Multiple Domains: Bayesian statistics: Bayesian hierarchical correlated t-test </vt:lpstr>
      <vt:lpstr>Multiple Classifiers/Multiple Domains: Frequentist, non-parametric statistics: Friedman’s test </vt:lpstr>
      <vt:lpstr>Multiple Classifiers/Multiple Domains: Frequentist, non-parametric statistics: Nemenyi’s test </vt:lpstr>
      <vt:lpstr>Recommendations</vt:lpstr>
      <vt:lpstr>Machine learning settings other than classification</vt:lpstr>
      <vt:lpstr>Overview of supervised settings other than classification</vt:lpstr>
      <vt:lpstr>Some examples: Regression I</vt:lpstr>
      <vt:lpstr>Some examples: Regression II</vt:lpstr>
      <vt:lpstr>Some examples: multi-label classification I</vt:lpstr>
      <vt:lpstr>Some examples: multi-label classification II</vt:lpstr>
      <vt:lpstr>Machine learning settings other than classification</vt:lpstr>
      <vt:lpstr>Metrics for Clustering: intrinsic versus extrinsic metrics</vt:lpstr>
      <vt:lpstr>Exanple of an intrinsic metric: DBI</vt:lpstr>
      <vt:lpstr>Assessing GANs’ performance: Inception Score (IS) and Frechet Inception Distance (FID)</vt:lpstr>
      <vt:lpstr>Machine Learning Deployment </vt:lpstr>
      <vt:lpstr>Toward Deployment: Testing Standards in Software Engineering</vt:lpstr>
      <vt:lpstr>Toward Deployment: Testing Standards in Software Engineering</vt:lpstr>
      <vt:lpstr>Adapting Testing Standards: Non-Determinism in Machine Learning Systems</vt:lpstr>
      <vt:lpstr>Adapting Testing Standards: Testing ML Software – By Zhang et al. (2022)</vt:lpstr>
      <vt:lpstr>Handling imperfections</vt:lpstr>
      <vt:lpstr>Handling imperfections: Data Management &amp; Mitigation Techniques</vt:lpstr>
      <vt:lpstr>Online testing of Machine Learning Systems</vt:lpstr>
      <vt:lpstr>Current industry practices in ML Deployment</vt:lpstr>
      <vt:lpstr>Current industry practices in ML Deployment</vt:lpstr>
      <vt:lpstr>MLOps: The Next Level in ML Deployment</vt:lpstr>
      <vt:lpstr>Improve safe development of ML systems</vt:lpstr>
      <vt:lpstr>Improving Ethical Considerations</vt:lpstr>
      <vt:lpstr>Principles of Responsible Machine Learning</vt:lpstr>
      <vt:lpstr>Data bias detection and mitigation</vt:lpstr>
      <vt:lpstr>Statistical Analysis a Case Problem Predicting Customer Churn</vt:lpstr>
      <vt:lpstr>Addressing Data Bias Predicting Customer Churn</vt:lpstr>
      <vt:lpstr>Explainability and Interpretability</vt:lpstr>
      <vt:lpstr>Taxonomy of XML Techniques</vt:lpstr>
      <vt:lpstr>Decision Trees </vt:lpstr>
      <vt:lpstr>Local Interpretable Model-Agnostic Explanations (LIME)</vt:lpstr>
      <vt:lpstr>LIME for a natural language processing task</vt:lpstr>
      <vt:lpstr>Heat Maps</vt:lpstr>
      <vt:lpstr>Heat Maps in Computer Vision</vt:lpstr>
      <vt:lpstr>Model Fairness and Non-Discrimination</vt:lpstr>
      <vt:lpstr>Data Privacy and Security</vt:lpstr>
      <vt:lpstr>Data Privacy and Security</vt:lpstr>
      <vt:lpstr>Human-Centered Machine Learning</vt:lpstr>
      <vt:lpstr>Example of Human-Centered ML</vt:lpstr>
      <vt:lpstr>The Rs in machine learning </vt:lpstr>
      <vt:lpstr>Reproducible Machine Learning</vt:lpstr>
      <vt:lpstr>Reproducible Machine Learning</vt:lpstr>
      <vt:lpstr>Reproducible Machine Learning</vt:lpstr>
      <vt:lpstr>Reproducible Machine Learning Challenges</vt:lpstr>
      <vt:lpstr>Solutions to make ML projects reproducible</vt:lpstr>
      <vt:lpstr>Summary and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Zois Boukouvalas</dc:creator>
  <cp:lastModifiedBy>Zois Boukouvalas</cp:lastModifiedBy>
  <cp:revision>123</cp:revision>
  <dcterms:created xsi:type="dcterms:W3CDTF">2024-11-01T16:56:05Z</dcterms:created>
  <dcterms:modified xsi:type="dcterms:W3CDTF">2024-11-13T21:37:27Z</dcterms:modified>
</cp:coreProperties>
</file>